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275" r:id="rId3"/>
    <p:sldId id="260" r:id="rId4"/>
    <p:sldId id="269" r:id="rId5"/>
    <p:sldId id="342" r:id="rId6"/>
    <p:sldId id="341" r:id="rId7"/>
    <p:sldId id="372" r:id="rId8"/>
    <p:sldId id="276" r:id="rId9"/>
    <p:sldId id="277" r:id="rId10"/>
    <p:sldId id="278" r:id="rId11"/>
    <p:sldId id="343" r:id="rId12"/>
    <p:sldId id="344" r:id="rId13"/>
    <p:sldId id="345" r:id="rId14"/>
    <p:sldId id="279" r:id="rId15"/>
    <p:sldId id="350" r:id="rId16"/>
    <p:sldId id="352" r:id="rId17"/>
    <p:sldId id="353" r:id="rId18"/>
    <p:sldId id="282" r:id="rId19"/>
    <p:sldId id="355" r:id="rId20"/>
    <p:sldId id="354" r:id="rId21"/>
    <p:sldId id="371" r:id="rId22"/>
    <p:sldId id="288" r:id="rId23"/>
    <p:sldId id="289" r:id="rId24"/>
    <p:sldId id="294" r:id="rId25"/>
    <p:sldId id="290" r:id="rId26"/>
    <p:sldId id="295" r:id="rId27"/>
    <p:sldId id="296" r:id="rId28"/>
    <p:sldId id="366" r:id="rId29"/>
    <p:sldId id="367" r:id="rId30"/>
    <p:sldId id="368" r:id="rId31"/>
    <p:sldId id="291" r:id="rId32"/>
    <p:sldId id="297" r:id="rId33"/>
    <p:sldId id="298" r:id="rId34"/>
    <p:sldId id="299" r:id="rId35"/>
    <p:sldId id="300" r:id="rId36"/>
    <p:sldId id="357" r:id="rId37"/>
    <p:sldId id="358" r:id="rId38"/>
    <p:sldId id="380" r:id="rId39"/>
    <p:sldId id="381" r:id="rId40"/>
    <p:sldId id="382" r:id="rId41"/>
    <p:sldId id="383" r:id="rId42"/>
    <p:sldId id="305" r:id="rId43"/>
    <p:sldId id="306" r:id="rId44"/>
    <p:sldId id="361" r:id="rId45"/>
    <p:sldId id="360" r:id="rId46"/>
    <p:sldId id="362" r:id="rId47"/>
    <p:sldId id="365" r:id="rId48"/>
    <p:sldId id="363" r:id="rId49"/>
    <p:sldId id="364" r:id="rId50"/>
    <p:sldId id="308" r:id="rId51"/>
    <p:sldId id="336" r:id="rId52"/>
    <p:sldId id="337" r:id="rId53"/>
    <p:sldId id="338" r:id="rId54"/>
    <p:sldId id="379" r:id="rId55"/>
    <p:sldId id="339" r:id="rId56"/>
    <p:sldId id="318" r:id="rId57"/>
    <p:sldId id="323" r:id="rId58"/>
    <p:sldId id="369" r:id="rId59"/>
    <p:sldId id="370" r:id="rId60"/>
    <p:sldId id="321" r:id="rId61"/>
    <p:sldId id="322" r:id="rId62"/>
    <p:sldId id="309" r:id="rId63"/>
    <p:sldId id="324" r:id="rId64"/>
    <p:sldId id="378" r:id="rId65"/>
    <p:sldId id="326" r:id="rId66"/>
    <p:sldId id="384" r:id="rId67"/>
    <p:sldId id="389" r:id="rId68"/>
    <p:sldId id="390" r:id="rId69"/>
    <p:sldId id="388" r:id="rId70"/>
    <p:sldId id="391" r:id="rId71"/>
    <p:sldId id="310" r:id="rId72"/>
    <p:sldId id="328" r:id="rId73"/>
    <p:sldId id="312" r:id="rId74"/>
    <p:sldId id="329" r:id="rId75"/>
    <p:sldId id="330" r:id="rId76"/>
    <p:sldId id="313" r:id="rId77"/>
    <p:sldId id="314" r:id="rId78"/>
    <p:sldId id="315" r:id="rId79"/>
    <p:sldId id="392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71DF17-356B-4EA7-8281-CB8F5C1A25F1}">
          <p14:sldIdLst>
            <p14:sldId id="256"/>
          </p14:sldIdLst>
        </p14:section>
        <p14:section name="intro" id="{0A39A0E5-4C2B-4715-95E8-AE466C662C77}">
          <p14:sldIdLst>
            <p14:sldId id="275"/>
            <p14:sldId id="260"/>
            <p14:sldId id="269"/>
            <p14:sldId id="342"/>
            <p14:sldId id="341"/>
            <p14:sldId id="372"/>
            <p14:sldId id="276"/>
            <p14:sldId id="277"/>
            <p14:sldId id="278"/>
            <p14:sldId id="343"/>
            <p14:sldId id="344"/>
            <p14:sldId id="345"/>
            <p14:sldId id="279"/>
            <p14:sldId id="350"/>
            <p14:sldId id="352"/>
            <p14:sldId id="353"/>
            <p14:sldId id="282"/>
            <p14:sldId id="355"/>
            <p14:sldId id="354"/>
            <p14:sldId id="371"/>
          </p14:sldIdLst>
        </p14:section>
        <p14:section name="what" id="{54D253B7-59D1-4D28-872B-588884387E91}">
          <p14:sldIdLst>
            <p14:sldId id="288"/>
            <p14:sldId id="289"/>
            <p14:sldId id="294"/>
            <p14:sldId id="290"/>
            <p14:sldId id="295"/>
            <p14:sldId id="296"/>
            <p14:sldId id="366"/>
            <p14:sldId id="367"/>
            <p14:sldId id="368"/>
            <p14:sldId id="291"/>
          </p14:sldIdLst>
        </p14:section>
        <p14:section name="m is for markup" id="{06346625-4555-4B67-9775-7AFD5D97C283}">
          <p14:sldIdLst>
            <p14:sldId id="297"/>
            <p14:sldId id="298"/>
            <p14:sldId id="299"/>
            <p14:sldId id="300"/>
            <p14:sldId id="357"/>
            <p14:sldId id="358"/>
            <p14:sldId id="380"/>
            <p14:sldId id="381"/>
            <p14:sldId id="382"/>
            <p14:sldId id="383"/>
            <p14:sldId id="305"/>
          </p14:sldIdLst>
        </p14:section>
        <p14:section name="a is for api" id="{3888C15A-8305-4FA3-B7A8-964C90222879}">
          <p14:sldIdLst>
            <p14:sldId id="306"/>
            <p14:sldId id="361"/>
            <p14:sldId id="360"/>
            <p14:sldId id="362"/>
            <p14:sldId id="365"/>
            <p14:sldId id="363"/>
            <p14:sldId id="364"/>
          </p14:sldIdLst>
        </p14:section>
        <p14:section name="why" id="{5ABD1282-B6DA-456D-914A-4FB637D08E2A}">
          <p14:sldIdLst>
            <p14:sldId id="308"/>
            <p14:sldId id="336"/>
            <p14:sldId id="337"/>
            <p14:sldId id="338"/>
            <p14:sldId id="379"/>
            <p14:sldId id="339"/>
            <p14:sldId id="318"/>
            <p14:sldId id="323"/>
            <p14:sldId id="369"/>
            <p14:sldId id="370"/>
            <p14:sldId id="321"/>
            <p14:sldId id="322"/>
          </p14:sldIdLst>
        </p14:section>
        <p14:section name="how" id="{2548B8A7-A355-498D-A931-3EFD57D64BE8}">
          <p14:sldIdLst>
            <p14:sldId id="309"/>
            <p14:sldId id="324"/>
            <p14:sldId id="378"/>
            <p14:sldId id="326"/>
            <p14:sldId id="384"/>
            <p14:sldId id="389"/>
            <p14:sldId id="390"/>
            <p14:sldId id="388"/>
            <p14:sldId id="391"/>
            <p14:sldId id="310"/>
            <p14:sldId id="328"/>
          </p14:sldIdLst>
        </p14:section>
        <p14:section name="outro" id="{DE2591D1-88EF-4FFB-BB1C-852917C2BC5D}">
          <p14:sldIdLst>
            <p14:sldId id="312"/>
            <p14:sldId id="329"/>
            <p14:sldId id="330"/>
            <p14:sldId id="313"/>
            <p14:sldId id="314"/>
            <p14:sldId id="315"/>
            <p14:sldId id="392"/>
          </p14:sldIdLst>
        </p14:section>
        <p14:section name="Untitled Section" id="{9B04117F-E3AB-4128-BB75-364619691C4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B9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76815" autoAdjust="0"/>
  </p:normalViewPr>
  <p:slideViewPr>
    <p:cSldViewPr snapToGrid="0" snapToObjects="1" showGuides="1">
      <p:cViewPr varScale="1">
        <p:scale>
          <a:sx n="27" d="100"/>
          <a:sy n="27" d="100"/>
        </p:scale>
        <p:origin x="78" y="76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7" d="100"/>
          <a:sy n="87" d="100"/>
        </p:scale>
        <p:origin x="30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20105-9966-414A-A623-07458ADB1308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137C7-6C1F-4FF5-9837-240C7A395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00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47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your mother can</a:t>
            </a:r>
            <a:r>
              <a:rPr lang="en-US" baseline="0" dirty="0"/>
              <a:t> use my admin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53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he harkens back to our good old days </a:t>
            </a:r>
          </a:p>
          <a:p>
            <a:endParaRPr lang="en-US" dirty="0"/>
          </a:p>
          <a:p>
            <a:r>
              <a:rPr lang="en-US" dirty="0"/>
              <a:t>of geocities</a:t>
            </a:r>
            <a:r>
              <a:rPr lang="en-US" baseline="0" dirty="0"/>
              <a:t> and blink tags and scrolling marquees</a:t>
            </a:r>
          </a:p>
          <a:p>
            <a:endParaRPr lang="en-US" baseline="0" dirty="0"/>
          </a:p>
          <a:p>
            <a:r>
              <a:rPr lang="en-US" dirty="0"/>
              <a:t>and he</a:t>
            </a:r>
            <a:r>
              <a:rPr lang="en-US" baseline="0" dirty="0"/>
              <a:t> reminds us how difficult it was to maintain static content back then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4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eventually we’ve heard</a:t>
            </a:r>
            <a:r>
              <a:rPr lang="en-US" baseline="0" dirty="0"/>
              <a:t> his arguments so many times</a:t>
            </a:r>
          </a:p>
          <a:p>
            <a:endParaRPr lang="en-US" baseline="0" dirty="0"/>
          </a:p>
          <a:p>
            <a:r>
              <a:rPr lang="en-US" baseline="0" dirty="0"/>
              <a:t>that we just go on autopilot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97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today</a:t>
            </a:r>
            <a:r>
              <a:rPr lang="en-US" baseline="0" dirty="0"/>
              <a:t> </a:t>
            </a:r>
            <a:r>
              <a:rPr lang="en-US" dirty="0"/>
              <a:t>a hero rises</a:t>
            </a:r>
          </a:p>
          <a:p>
            <a:endParaRPr lang="en-US" dirty="0"/>
          </a:p>
          <a:p>
            <a:r>
              <a:rPr lang="en-US" dirty="0"/>
              <a:t>and he has some questions for us</a:t>
            </a:r>
          </a:p>
          <a:p>
            <a:endParaRPr lang="en-US" dirty="0"/>
          </a:p>
          <a:p>
            <a:r>
              <a:rPr lang="en-US" dirty="0" err="1"/>
              <a:t>johnny</a:t>
            </a:r>
            <a:r>
              <a:rPr lang="en-US" dirty="0"/>
              <a:t> five wants</a:t>
            </a:r>
            <a:r>
              <a:rPr lang="en-US" baseline="0" dirty="0"/>
              <a:t> to know if </a:t>
            </a:r>
            <a:r>
              <a:rPr lang="en-US" dirty="0"/>
              <a:t>we are using the right tool to build our sites?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98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he wants to know if our </a:t>
            </a:r>
            <a:r>
              <a:rPr lang="en-US" sz="1200" baseline="0" dirty="0"/>
              <a:t>content is as dynamic as we think it is?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/>
              <a:t>If every user sees the same thing, isn’t that really static content?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18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the content doesn’t change that frequently,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why do we need to drive it dynamically?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10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one other question </a:t>
            </a:r>
            <a:r>
              <a:rPr lang="en-US" dirty="0" err="1"/>
              <a:t>johnny</a:t>
            </a:r>
            <a:r>
              <a:rPr lang="en-US" dirty="0"/>
              <a:t> 5 asks that is rarely thought</a:t>
            </a:r>
            <a:r>
              <a:rPr lang="en-US" baseline="0" dirty="0"/>
              <a:t> about </a:t>
            </a:r>
          </a:p>
          <a:p>
            <a:endParaRPr lang="en-US" baseline="0" dirty="0"/>
          </a:p>
          <a:p>
            <a:r>
              <a:rPr lang="en-US" baseline="0" dirty="0"/>
              <a:t>until the cost of support is overwhelming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748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– add quote footer instead of footnote and shortened link</a:t>
            </a:r>
          </a:p>
          <a:p>
            <a:endParaRPr lang="en-US" dirty="0"/>
          </a:p>
          <a:p>
            <a:r>
              <a:rPr lang="en-US" dirty="0"/>
              <a:t>and he shows us</a:t>
            </a:r>
            <a:r>
              <a:rPr lang="en-US" baseline="0" dirty="0"/>
              <a:t> some numbers that are surprising</a:t>
            </a:r>
          </a:p>
          <a:p>
            <a:endParaRPr lang="en-US" baseline="0" dirty="0"/>
          </a:p>
          <a:p>
            <a:r>
              <a:rPr lang="en-US" baseline="0" dirty="0"/>
              <a:t>this number has actually gone up to 26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08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those </a:t>
            </a:r>
            <a:r>
              <a:rPr lang="en-US" dirty="0" err="1"/>
              <a:t>wordpress</a:t>
            </a:r>
            <a:r>
              <a:rPr lang="en-US" baseline="0" dirty="0"/>
              <a:t> installs that run 25% of the internet, </a:t>
            </a:r>
          </a:p>
          <a:p>
            <a:endParaRPr lang="en-US" baseline="0" dirty="0"/>
          </a:p>
          <a:p>
            <a:r>
              <a:rPr lang="en-US" baseline="0" dirty="0"/>
              <a:t>70% of them are vulnerable to things like</a:t>
            </a:r>
          </a:p>
          <a:p>
            <a:r>
              <a:rPr lang="en-US" baseline="0" dirty="0" err="1"/>
              <a:t>xss</a:t>
            </a:r>
            <a:endParaRPr lang="en-US" baseline="0" dirty="0"/>
          </a:p>
          <a:p>
            <a:r>
              <a:rPr lang="en-US" baseline="0" dirty="0" err="1"/>
              <a:t>sql</a:t>
            </a:r>
            <a:r>
              <a:rPr lang="en-US" baseline="0" dirty="0"/>
              <a:t> injection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58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</a:t>
            </a:r>
            <a:r>
              <a:rPr lang="en-US" baseline="0" dirty="0"/>
              <a:t> that’s just the engine itself.</a:t>
            </a:r>
          </a:p>
          <a:p>
            <a:r>
              <a:rPr lang="en-US" baseline="0" dirty="0"/>
              <a:t>even though that 70% was bigger, </a:t>
            </a:r>
          </a:p>
          <a:p>
            <a:r>
              <a:rPr lang="en-US" baseline="0" dirty="0"/>
              <a:t>20% is the scarier number</a:t>
            </a:r>
          </a:p>
          <a:p>
            <a:r>
              <a:rPr lang="en-US" baseline="0" dirty="0"/>
              <a:t>because you know </a:t>
            </a:r>
            <a:r>
              <a:rPr lang="en-US" baseline="0" dirty="0" err="1"/>
              <a:t>wordpress</a:t>
            </a:r>
            <a:r>
              <a:rPr lang="en-US" baseline="0" dirty="0"/>
              <a:t> has developers on top of security flaws in the engine</a:t>
            </a:r>
          </a:p>
          <a:p>
            <a:r>
              <a:rPr lang="en-US" baseline="0" dirty="0"/>
              <a:t>with vulnerable plugins, you don’t know </a:t>
            </a:r>
          </a:p>
          <a:p>
            <a:r>
              <a:rPr lang="en-US" baseline="0" dirty="0"/>
              <a:t>	if the developer even knows it’s vulnerable,</a:t>
            </a:r>
          </a:p>
          <a:p>
            <a:r>
              <a:rPr lang="en-US" baseline="0" dirty="0"/>
              <a:t>	or when they’ll fix it,</a:t>
            </a:r>
          </a:p>
          <a:p>
            <a:r>
              <a:rPr lang="en-US" baseline="0" dirty="0"/>
              <a:t>	or if they even know how.</a:t>
            </a:r>
            <a:endParaRPr lang="en-US" dirty="0"/>
          </a:p>
          <a:p>
            <a:endParaRPr lang="en-US" dirty="0"/>
          </a:p>
          <a:p>
            <a:r>
              <a:rPr lang="en-US" dirty="0"/>
              <a:t>(tweet)</a:t>
            </a:r>
          </a:p>
          <a:p>
            <a:r>
              <a:rPr lang="en-US" dirty="0"/>
              <a:t>so this</a:t>
            </a:r>
            <a:r>
              <a:rPr lang="en-US" baseline="0" dirty="0"/>
              <a:t> is a joke…..but it doesn’t seem far from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68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start with an abridged history of the internet.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48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 to</a:t>
            </a:r>
            <a:r>
              <a:rPr lang="en-US" b="1" baseline="0" dirty="0"/>
              <a:t> dismiss the value of </a:t>
            </a:r>
            <a:r>
              <a:rPr lang="en-US" b="1" baseline="0" dirty="0" err="1"/>
              <a:t>wordpress</a:t>
            </a:r>
            <a:r>
              <a:rPr lang="en-US" b="1" baseline="0" dirty="0"/>
              <a:t> </a:t>
            </a:r>
            <a:r>
              <a:rPr lang="en-US" baseline="0" dirty="0"/>
              <a:t>and other CMS’s</a:t>
            </a:r>
          </a:p>
          <a:p>
            <a:r>
              <a:rPr lang="en-US" baseline="0" dirty="0" err="1"/>
              <a:t>wordpress</a:t>
            </a:r>
            <a:r>
              <a:rPr lang="en-US" baseline="0" dirty="0"/>
              <a:t> is a great platform</a:t>
            </a:r>
          </a:p>
          <a:p>
            <a:r>
              <a:rPr lang="en-US" baseline="0" dirty="0"/>
              <a:t>	working for a lot of people</a:t>
            </a:r>
          </a:p>
          <a:p>
            <a:r>
              <a:rPr lang="en-US" baseline="0" dirty="0"/>
              <a:t>so many people that it has a </a:t>
            </a:r>
            <a:r>
              <a:rPr lang="en-US" b="1" baseline="0" dirty="0"/>
              <a:t>huge target</a:t>
            </a:r>
            <a:r>
              <a:rPr lang="en-US" baseline="0" dirty="0"/>
              <a:t> on its back</a:t>
            </a:r>
          </a:p>
          <a:p>
            <a:endParaRPr lang="en-US" baseline="0" dirty="0"/>
          </a:p>
          <a:p>
            <a:r>
              <a:rPr lang="en-US" baseline="0" dirty="0"/>
              <a:t>1. </a:t>
            </a:r>
            <a:r>
              <a:rPr lang="en-US" b="1" baseline="0" dirty="0"/>
              <a:t>main</a:t>
            </a:r>
            <a:r>
              <a:rPr lang="en-US" baseline="0" dirty="0"/>
              <a:t> goal: </a:t>
            </a:r>
            <a:r>
              <a:rPr lang="en-US" b="1" baseline="0" dirty="0"/>
              <a:t>OFFER COMPELLING ALTERNATIVE </a:t>
            </a:r>
            <a:r>
              <a:rPr lang="en-US" baseline="0" dirty="0"/>
              <a:t>to dynamic </a:t>
            </a:r>
            <a:r>
              <a:rPr lang="en-US" baseline="0" dirty="0" err="1"/>
              <a:t>cms</a:t>
            </a:r>
            <a:endParaRPr lang="en-US" baseline="0" dirty="0"/>
          </a:p>
          <a:p>
            <a:r>
              <a:rPr lang="en-US" baseline="0" dirty="0"/>
              <a:t>	and that alternative is static website generation</a:t>
            </a:r>
          </a:p>
          <a:p>
            <a:endParaRPr lang="en-US" baseline="0" dirty="0"/>
          </a:p>
          <a:p>
            <a:r>
              <a:rPr lang="en-US" baseline="0" dirty="0"/>
              <a:t>2. </a:t>
            </a:r>
            <a:r>
              <a:rPr lang="en-US" b="1" baseline="0" dirty="0"/>
              <a:t>survey the landscape </a:t>
            </a:r>
            <a:r>
              <a:rPr lang="en-US" baseline="0" dirty="0"/>
              <a:t>of </a:t>
            </a:r>
            <a:r>
              <a:rPr lang="en-US" baseline="0" dirty="0" err="1"/>
              <a:t>ssg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3. </a:t>
            </a:r>
            <a:r>
              <a:rPr lang="en-US" b="1" baseline="0" dirty="0"/>
              <a:t>help you decide </a:t>
            </a:r>
            <a:r>
              <a:rPr lang="en-US" baseline="0" dirty="0"/>
              <a:t>if </a:t>
            </a:r>
            <a:r>
              <a:rPr lang="en-US" baseline="0" dirty="0" err="1"/>
              <a:t>ssg</a:t>
            </a:r>
            <a:r>
              <a:rPr lang="en-US" baseline="0" dirty="0"/>
              <a:t> works for you</a:t>
            </a:r>
          </a:p>
          <a:p>
            <a:r>
              <a:rPr lang="en-US" baseline="0" dirty="0"/>
              <a:t> </a:t>
            </a:r>
          </a:p>
          <a:p>
            <a:r>
              <a:rPr lang="en-US" baseline="0" dirty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69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to define “static” websites,</a:t>
            </a:r>
            <a:r>
              <a:rPr lang="en-US" baseline="0" dirty="0"/>
              <a:t> let’s first define “dynamic” websites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Server-side logic</a:t>
            </a:r>
          </a:p>
          <a:p>
            <a:pPr lvl="0"/>
            <a:r>
              <a:rPr lang="en-US" dirty="0"/>
              <a:t>Content stored in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64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24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53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06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look back 20 years to the “before” time, when we were all hosted on geocities and we all knew that a marquee tag was the only guaranteed way to make a statement, it is not much different than the static sites I’m describing here. </a:t>
            </a:r>
          </a:p>
          <a:p>
            <a:r>
              <a:rPr lang="en-US" dirty="0"/>
              <a:t>but the tooling now is so much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11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42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– define interactive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89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189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- pretty images – jelly jars</a:t>
            </a:r>
          </a:p>
          <a:p>
            <a:endParaRPr lang="en-US" dirty="0"/>
          </a:p>
          <a:p>
            <a:r>
              <a:rPr lang="en-US" dirty="0"/>
              <a:t>coined by Matthias </a:t>
            </a:r>
            <a:r>
              <a:rPr lang="en-US" dirty="0" err="1"/>
              <a:t>Biilman</a:t>
            </a:r>
            <a:r>
              <a:rPr lang="en-US" dirty="0"/>
              <a:t>,</a:t>
            </a:r>
            <a:r>
              <a:rPr lang="en-US" baseline="0" dirty="0"/>
              <a:t> founder and CEO of </a:t>
            </a:r>
            <a:r>
              <a:rPr lang="en-US" baseline="0" dirty="0" err="1"/>
              <a:t>Netlify</a:t>
            </a:r>
            <a:endParaRPr lang="en-US" baseline="0" dirty="0"/>
          </a:p>
          <a:p>
            <a:r>
              <a:rPr lang="en-US" baseline="0" dirty="0"/>
              <a:t>	does a lot of work in the static space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69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</a:t>
            </a:r>
            <a:r>
              <a:rPr lang="en-US" baseline="0" dirty="0"/>
              <a:t> – </a:t>
            </a:r>
            <a:r>
              <a:rPr lang="en-US" baseline="0" dirty="0" err="1"/>
              <a:t>geocitiesized</a:t>
            </a:r>
            <a:r>
              <a:rPr lang="en-US" baseline="0" dirty="0"/>
              <a:t> image</a:t>
            </a:r>
          </a:p>
          <a:p>
            <a:r>
              <a:rPr lang="en-US" baseline="0" dirty="0"/>
              <a:t>TODO – bootstrapped image</a:t>
            </a:r>
            <a:endParaRPr lang="en-US" dirty="0"/>
          </a:p>
          <a:p>
            <a:r>
              <a:rPr lang="en-US" dirty="0"/>
              <a:t>TODO</a:t>
            </a:r>
            <a:r>
              <a:rPr lang="en-US" baseline="0" dirty="0"/>
              <a:t> – add geocities “logo” at before?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</a:t>
            </a:r>
            <a:r>
              <a:rPr lang="en-US" baseline="0" dirty="0"/>
              <a:t> before time</a:t>
            </a:r>
          </a:p>
          <a:p>
            <a:r>
              <a:rPr lang="en-US" baseline="0" dirty="0"/>
              <a:t>	geocities</a:t>
            </a:r>
          </a:p>
          <a:p>
            <a:r>
              <a:rPr lang="en-US" baseline="0" dirty="0"/>
              <a:t>	static html, </a:t>
            </a:r>
            <a:r>
              <a:rPr lang="en-US" baseline="0" dirty="0" err="1"/>
              <a:t>css</a:t>
            </a:r>
            <a:r>
              <a:rPr lang="en-US" baseline="0" dirty="0"/>
              <a:t>, &amp; blink tags</a:t>
            </a:r>
          </a:p>
          <a:p>
            <a:r>
              <a:rPr lang="en-US" baseline="0" dirty="0"/>
              <a:t>after before</a:t>
            </a:r>
          </a:p>
          <a:p>
            <a:r>
              <a:rPr lang="en-US" baseline="0" dirty="0"/>
              <a:t>	we built dynamic back-ends</a:t>
            </a:r>
          </a:p>
          <a:p>
            <a:r>
              <a:rPr lang="en-US" baseline="0" dirty="0"/>
              <a:t>	first scripting languages</a:t>
            </a:r>
          </a:p>
          <a:p>
            <a:r>
              <a:rPr lang="en-US" baseline="0" dirty="0"/>
              <a:t>	then fuller, better frameworks</a:t>
            </a:r>
          </a:p>
          <a:p>
            <a:r>
              <a:rPr lang="en-US" baseline="0" dirty="0"/>
              <a:t>	this made developers lives easier</a:t>
            </a:r>
          </a:p>
          <a:p>
            <a:r>
              <a:rPr lang="en-US" baseline="0" dirty="0"/>
              <a:t>		less copy paste</a:t>
            </a:r>
          </a:p>
          <a:p>
            <a:r>
              <a:rPr lang="en-US" baseline="0" dirty="0"/>
              <a:t>	but it was still the dev’s job to manage the content</a:t>
            </a:r>
          </a:p>
          <a:p>
            <a:r>
              <a:rPr lang="en-US" baseline="0" dirty="0"/>
              <a:t>before now</a:t>
            </a:r>
          </a:p>
          <a:p>
            <a:r>
              <a:rPr lang="en-US" baseline="0" dirty="0"/>
              <a:t>	so we built </a:t>
            </a:r>
            <a:r>
              <a:rPr lang="en-US" baseline="0" dirty="0" err="1"/>
              <a:t>cms’s</a:t>
            </a:r>
            <a:endParaRPr lang="en-US" baseline="0" dirty="0"/>
          </a:p>
          <a:p>
            <a:r>
              <a:rPr lang="en-US" baseline="0" dirty="0"/>
              <a:t>	with </a:t>
            </a:r>
            <a:r>
              <a:rPr lang="en-US" baseline="0" dirty="0" err="1"/>
              <a:t>gui’s</a:t>
            </a:r>
            <a:r>
              <a:rPr lang="en-US" baseline="0" dirty="0"/>
              <a:t> for content editing</a:t>
            </a:r>
          </a:p>
          <a:p>
            <a:r>
              <a:rPr lang="en-US" baseline="0" dirty="0"/>
              <a:t>	so now our friends in marketing could manage the site</a:t>
            </a:r>
          </a:p>
          <a:p>
            <a:r>
              <a:rPr lang="en-US" baseline="0" dirty="0"/>
              <a:t>	and this was great, because it freed us up to do things we want to do</a:t>
            </a:r>
          </a:p>
          <a:p>
            <a:r>
              <a:rPr lang="en-US" baseline="0" dirty="0"/>
              <a:t>and now</a:t>
            </a:r>
          </a:p>
          <a:p>
            <a:r>
              <a:rPr lang="en-US" baseline="0" dirty="0"/>
              <a:t>	everything looks like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33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you’re going to see a scrollbar</a:t>
            </a:r>
          </a:p>
          <a:p>
            <a:endParaRPr lang="en-US" dirty="0"/>
          </a:p>
          <a:p>
            <a:r>
              <a:rPr lang="en-US" dirty="0"/>
              <a:t>	so you’re going to scroll</a:t>
            </a:r>
          </a:p>
          <a:p>
            <a:endParaRPr lang="en-US" dirty="0"/>
          </a:p>
          <a:p>
            <a:r>
              <a:rPr lang="en-US" dirty="0"/>
              <a:t>and you’re going to see A LOT of</a:t>
            </a:r>
            <a:r>
              <a:rPr lang="en-US" baseline="0" dirty="0"/>
              <a:t> generators.</a:t>
            </a:r>
          </a:p>
          <a:p>
            <a:endParaRPr lang="en-US" baseline="0" dirty="0"/>
          </a:p>
          <a:p>
            <a:r>
              <a:rPr lang="en-US" baseline="0" dirty="0"/>
              <a:t>	hundreds	</a:t>
            </a:r>
          </a:p>
          <a:p>
            <a:endParaRPr lang="en-US" baseline="0" dirty="0"/>
          </a:p>
          <a:p>
            <a:r>
              <a:rPr lang="en-US" baseline="0" dirty="0"/>
              <a:t>so it can be overwhelming to even get started.</a:t>
            </a:r>
          </a:p>
          <a:p>
            <a:endParaRPr lang="en-US" baseline="0" dirty="0"/>
          </a:p>
          <a:p>
            <a:r>
              <a:rPr lang="en-US" baseline="0" dirty="0"/>
              <a:t>there are some general assumptions we can make about all of them, though.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63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</a:t>
            </a:r>
            <a:r>
              <a:rPr lang="en-US" baseline="0" dirty="0"/>
              <a:t> get set up,</a:t>
            </a:r>
          </a:p>
          <a:p>
            <a:endParaRPr lang="en-US" baseline="0" dirty="0"/>
          </a:p>
          <a:p>
            <a:r>
              <a:rPr lang="en-US" baseline="0" dirty="0"/>
              <a:t>each one is going to be different</a:t>
            </a:r>
          </a:p>
          <a:p>
            <a:endParaRPr lang="en-US" baseline="0" dirty="0"/>
          </a:p>
          <a:p>
            <a:r>
              <a:rPr lang="en-US" baseline="0" dirty="0"/>
              <a:t>but all of them are going to have a good tutorial and documentation.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42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if</a:t>
            </a:r>
            <a:r>
              <a:rPr lang="en-US" baseline="0" dirty="0"/>
              <a:t> you’re lucky, you’ll get support for themes</a:t>
            </a:r>
          </a:p>
          <a:p>
            <a:endParaRPr lang="en-US" baseline="0" dirty="0"/>
          </a:p>
          <a:p>
            <a:r>
              <a:rPr lang="en-US" baseline="0" dirty="0"/>
              <a:t>and if you’re really lucky, there will be a good amount of themes.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7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98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30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554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593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07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talk</a:t>
            </a:r>
            <a:r>
              <a:rPr lang="en-US" baseline="0" dirty="0"/>
              <a:t> about these together because they go hand in hand</a:t>
            </a:r>
          </a:p>
          <a:p>
            <a:endParaRPr lang="en-US" baseline="0" dirty="0"/>
          </a:p>
          <a:p>
            <a:r>
              <a:rPr lang="en-US" baseline="0" dirty="0" err="1"/>
              <a:t>apis</a:t>
            </a:r>
            <a:r>
              <a:rPr lang="en-US" baseline="0" dirty="0"/>
              <a:t> could be anything from a widget embedded into a page</a:t>
            </a:r>
          </a:p>
          <a:p>
            <a:r>
              <a:rPr lang="en-US" baseline="0" dirty="0"/>
              <a:t>	like </a:t>
            </a:r>
            <a:r>
              <a:rPr lang="en-US" baseline="0" dirty="0" err="1"/>
              <a:t>facebook</a:t>
            </a:r>
            <a:r>
              <a:rPr lang="en-US" baseline="0" dirty="0"/>
              <a:t> feed</a:t>
            </a:r>
          </a:p>
          <a:p>
            <a:r>
              <a:rPr lang="en-US" baseline="0" dirty="0"/>
              <a:t>to restful </a:t>
            </a:r>
            <a:r>
              <a:rPr lang="en-US" baseline="0" dirty="0" err="1"/>
              <a:t>apis</a:t>
            </a:r>
            <a:r>
              <a:rPr lang="en-US" baseline="0" dirty="0"/>
              <a:t> that you consume with </a:t>
            </a:r>
            <a:r>
              <a:rPr lang="en-US" baseline="0" dirty="0" err="1"/>
              <a:t>javascript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these are all ways to make your site interactive</a:t>
            </a:r>
          </a:p>
          <a:p>
            <a:r>
              <a:rPr lang="en-US" baseline="0" dirty="0"/>
              <a:t>and seem more like a dynamic site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442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typically are more A than J. </a:t>
            </a:r>
          </a:p>
          <a:p>
            <a:endParaRPr lang="en-US" dirty="0"/>
          </a:p>
          <a:p>
            <a:r>
              <a:rPr lang="en-US" dirty="0"/>
              <a:t>You drop in a snippet of </a:t>
            </a:r>
            <a:r>
              <a:rPr lang="en-US" dirty="0" err="1"/>
              <a:t>javascript</a:t>
            </a:r>
            <a:r>
              <a:rPr lang="en-US" dirty="0"/>
              <a:t> or an iframe on the page, 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and it embeds a widget.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88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 whole lot of</a:t>
            </a:r>
            <a:r>
              <a:rPr lang="en-US" baseline="0" dirty="0"/>
              <a:t> sites look like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664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Mostly A,</a:t>
            </a:r>
            <a:r>
              <a:rPr lang="en-US" baseline="0" dirty="0"/>
              <a:t> not much J.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disqus</a:t>
            </a:r>
            <a:r>
              <a:rPr lang="en-US" dirty="0"/>
              <a:t> – very popular commenting system. pulled in via </a:t>
            </a:r>
            <a:r>
              <a:rPr lang="en-US" dirty="0" err="1"/>
              <a:t>javascript</a:t>
            </a:r>
            <a:endParaRPr lang="en-US" dirty="0"/>
          </a:p>
          <a:p>
            <a:r>
              <a:rPr lang="en-US" dirty="0" err="1"/>
              <a:t>muut</a:t>
            </a:r>
            <a:r>
              <a:rPr lang="en-US" dirty="0"/>
              <a:t> – similar to </a:t>
            </a:r>
            <a:r>
              <a:rPr lang="en-US" dirty="0" err="1"/>
              <a:t>disqus</a:t>
            </a:r>
            <a:r>
              <a:rPr lang="en-US" dirty="0"/>
              <a:t>,</a:t>
            </a:r>
            <a:r>
              <a:rPr lang="en-US" baseline="0" dirty="0"/>
              <a:t> less popular, possibly harder to set up</a:t>
            </a:r>
          </a:p>
          <a:p>
            <a:r>
              <a:rPr lang="en-US" baseline="0" dirty="0"/>
              <a:t>discourse – costs a good amount of money for a hosted solution, but supposed to be a pretty advanced and user friendly commenting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257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can be very light on the J, or a little more heavily. </a:t>
            </a:r>
          </a:p>
          <a:p>
            <a:endParaRPr lang="en-US" dirty="0"/>
          </a:p>
          <a:p>
            <a:r>
              <a:rPr lang="en-US" dirty="0"/>
              <a:t>Google – very light on the J</a:t>
            </a:r>
          </a:p>
          <a:p>
            <a:r>
              <a:rPr lang="en-US" dirty="0"/>
              <a:t>	not very good looking</a:t>
            </a:r>
          </a:p>
          <a:p>
            <a:r>
              <a:rPr lang="en-US" dirty="0"/>
              <a:t>	you can spot a google form from a mile away</a:t>
            </a:r>
          </a:p>
          <a:p>
            <a:r>
              <a:rPr lang="en-US" dirty="0" err="1"/>
              <a:t>formkeep</a:t>
            </a:r>
            <a:r>
              <a:rPr lang="en-US" dirty="0"/>
              <a:t> –  heavier on the J. </a:t>
            </a:r>
          </a:p>
          <a:p>
            <a:r>
              <a:rPr lang="en-US" dirty="0"/>
              <a:t>	comes</a:t>
            </a:r>
            <a:r>
              <a:rPr lang="en-US" baseline="0" dirty="0"/>
              <a:t> from the world of static gen. </a:t>
            </a:r>
          </a:p>
          <a:p>
            <a:r>
              <a:rPr lang="en-US" baseline="0" dirty="0"/>
              <a:t>	you submit an ajax form to their </a:t>
            </a:r>
            <a:r>
              <a:rPr lang="en-US" baseline="0" dirty="0" err="1"/>
              <a:t>url</a:t>
            </a:r>
            <a:r>
              <a:rPr lang="en-US" baseline="0" dirty="0"/>
              <a:t>, they collect the data. </a:t>
            </a:r>
          </a:p>
          <a:p>
            <a:r>
              <a:rPr lang="en-US" baseline="0" dirty="0"/>
              <a:t>	you can have them email you, create a </a:t>
            </a:r>
            <a:r>
              <a:rPr lang="en-US" baseline="0" dirty="0" err="1"/>
              <a:t>trello</a:t>
            </a:r>
            <a:r>
              <a:rPr lang="en-US" baseline="0" dirty="0"/>
              <a:t> card, send a slack message…</a:t>
            </a:r>
          </a:p>
          <a:p>
            <a:r>
              <a:rPr lang="en-US" dirty="0" err="1"/>
              <a:t>typeform</a:t>
            </a:r>
            <a:r>
              <a:rPr lang="en-US" dirty="0"/>
              <a:t> – not much J</a:t>
            </a:r>
          </a:p>
          <a:p>
            <a:r>
              <a:rPr lang="en-US" dirty="0"/>
              <a:t>	very fancy looking forms</a:t>
            </a:r>
          </a:p>
          <a:p>
            <a:r>
              <a:rPr lang="en-US" dirty="0"/>
              <a:t>	embedded</a:t>
            </a:r>
            <a:r>
              <a:rPr lang="en-US" baseline="0" dirty="0"/>
              <a:t> via iframe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869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these can vary in terms of the amount of J.</a:t>
            </a:r>
          </a:p>
          <a:p>
            <a:endParaRPr lang="en-US" dirty="0"/>
          </a:p>
          <a:p>
            <a:r>
              <a:rPr lang="en-US" dirty="0"/>
              <a:t>The obvious way to do search is Google Site Search.</a:t>
            </a:r>
          </a:p>
          <a:p>
            <a:r>
              <a:rPr lang="en-US" dirty="0"/>
              <a:t>	But I</a:t>
            </a:r>
            <a:r>
              <a:rPr lang="en-US" baseline="0" dirty="0"/>
              <a:t> am not the biggest fan, and if you are not either, there are ways to do site search that better fit your branding.</a:t>
            </a:r>
          </a:p>
          <a:p>
            <a:endParaRPr lang="en-US" baseline="0" dirty="0"/>
          </a:p>
          <a:p>
            <a:r>
              <a:rPr lang="en-US" baseline="0" dirty="0"/>
              <a:t>Lunr.js</a:t>
            </a:r>
          </a:p>
          <a:p>
            <a:r>
              <a:rPr lang="en-US" baseline="0" dirty="0"/>
              <a:t>	can take in a </a:t>
            </a:r>
            <a:r>
              <a:rPr lang="en-US" baseline="0" dirty="0" err="1"/>
              <a:t>json</a:t>
            </a:r>
            <a:r>
              <a:rPr lang="en-US" baseline="0" dirty="0"/>
              <a:t> file with all of your content</a:t>
            </a:r>
          </a:p>
          <a:p>
            <a:r>
              <a:rPr lang="en-US" baseline="0" dirty="0"/>
              <a:t>		which can be generated by your static generator</a:t>
            </a:r>
          </a:p>
          <a:p>
            <a:r>
              <a:rPr lang="en-US" baseline="0" dirty="0"/>
              <a:t>	you write the </a:t>
            </a:r>
            <a:r>
              <a:rPr lang="en-US" baseline="0" dirty="0" err="1"/>
              <a:t>javascript</a:t>
            </a:r>
            <a:r>
              <a:rPr lang="en-US" baseline="0" dirty="0"/>
              <a:t> to consume the </a:t>
            </a:r>
            <a:r>
              <a:rPr lang="en-US" baseline="0" dirty="0" err="1"/>
              <a:t>json</a:t>
            </a:r>
            <a:r>
              <a:rPr lang="en-US" baseline="0" dirty="0"/>
              <a:t>, and have </a:t>
            </a:r>
            <a:r>
              <a:rPr lang="en-US" baseline="0" dirty="0" err="1"/>
              <a:t>lunr</a:t>
            </a:r>
            <a:r>
              <a:rPr lang="en-US" baseline="0" dirty="0"/>
              <a:t> search it. </a:t>
            </a:r>
          </a:p>
          <a:p>
            <a:endParaRPr lang="en-US" baseline="0" dirty="0"/>
          </a:p>
          <a:p>
            <a:r>
              <a:rPr lang="en-US" baseline="0" dirty="0" err="1"/>
              <a:t>Swiftype</a:t>
            </a:r>
            <a:endParaRPr lang="en-US" baseline="0" dirty="0"/>
          </a:p>
          <a:p>
            <a:r>
              <a:rPr lang="en-US" baseline="0" dirty="0"/>
              <a:t>	pretty extensive RESTful search </a:t>
            </a:r>
            <a:r>
              <a:rPr lang="en-US" baseline="0" dirty="0" err="1"/>
              <a:t>api</a:t>
            </a:r>
            <a:r>
              <a:rPr lang="en-US" baseline="0" dirty="0"/>
              <a:t>.</a:t>
            </a:r>
          </a:p>
          <a:p>
            <a:r>
              <a:rPr lang="en-US" baseline="0" dirty="0"/>
              <a:t>	it can crawl your site to build up its index</a:t>
            </a:r>
          </a:p>
          <a:p>
            <a:r>
              <a:rPr lang="en-US" baseline="0" dirty="0"/>
              <a:t>	you will be writing the </a:t>
            </a:r>
            <a:r>
              <a:rPr lang="en-US" baseline="0" dirty="0" err="1"/>
              <a:t>javascript</a:t>
            </a:r>
            <a:r>
              <a:rPr lang="en-US" baseline="0" dirty="0"/>
              <a:t> to hit the RESTful </a:t>
            </a:r>
            <a:r>
              <a:rPr lang="en-US" baseline="0" dirty="0" err="1"/>
              <a:t>api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List.js</a:t>
            </a:r>
          </a:p>
          <a:p>
            <a:r>
              <a:rPr lang="en-US" baseline="0" dirty="0"/>
              <a:t>	List.js is not really meant to search all content on your site, as much as it is meant to sort and filter content that is shown on the page. </a:t>
            </a:r>
          </a:p>
          <a:p>
            <a:r>
              <a:rPr lang="en-US" baseline="0" dirty="0"/>
              <a:t>	But it is kind of a neat project, and worth noting, if something like that is all you need for searching.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617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we’re getting more into the </a:t>
            </a:r>
            <a:r>
              <a:rPr lang="en-US" dirty="0" err="1"/>
              <a:t>Javascript</a:t>
            </a:r>
            <a:r>
              <a:rPr lang="en-US" baseline="0" dirty="0"/>
              <a:t> heavy integrations.</a:t>
            </a:r>
          </a:p>
          <a:p>
            <a:endParaRPr lang="en-US" baseline="0" dirty="0"/>
          </a:p>
          <a:p>
            <a:r>
              <a:rPr lang="en-US" baseline="0" dirty="0"/>
              <a:t>Firebase is a great solution for storing user information, and accessing it via JavaScript.</a:t>
            </a:r>
          </a:p>
          <a:p>
            <a:r>
              <a:rPr lang="en-US" baseline="0" dirty="0"/>
              <a:t>	It is more of a general “cloud database” solution, you are really just storing JSON documents.</a:t>
            </a:r>
          </a:p>
          <a:p>
            <a:r>
              <a:rPr lang="en-US" baseline="0" dirty="0"/>
              <a:t>	Firebase is undergoing some change right now – Google announced recently that they are investing a ton in Firebase. </a:t>
            </a:r>
          </a:p>
          <a:p>
            <a:r>
              <a:rPr lang="en-US" baseline="0" dirty="0"/>
              <a:t>	There are a ton of brand new features, way beyond just user authentication and data storage.</a:t>
            </a:r>
          </a:p>
          <a:p>
            <a:endParaRPr lang="en-US" baseline="0" dirty="0"/>
          </a:p>
          <a:p>
            <a:r>
              <a:rPr lang="en-US" baseline="0" dirty="0"/>
              <a:t>UserApp.io is a similar concept, but really focused on user management. </a:t>
            </a:r>
          </a:p>
          <a:p>
            <a:r>
              <a:rPr lang="en-US" baseline="0" dirty="0"/>
              <a:t>	they have a nice user administration portal that goes with their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564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snipcart</a:t>
            </a:r>
            <a:r>
              <a:rPr lang="en-US" baseline="0" dirty="0"/>
              <a:t> – </a:t>
            </a:r>
          </a:p>
          <a:p>
            <a:r>
              <a:rPr lang="en-US" baseline="0" dirty="0"/>
              <a:t>	</a:t>
            </a:r>
            <a:r>
              <a:rPr lang="en-US" baseline="0" dirty="0" err="1"/>
              <a:t>snipcart</a:t>
            </a:r>
            <a:r>
              <a:rPr lang="en-US" baseline="0" dirty="0"/>
              <a:t> is more of a “drop-in” solution</a:t>
            </a:r>
          </a:p>
          <a:p>
            <a:r>
              <a:rPr lang="en-US" baseline="0" dirty="0"/>
              <a:t>	you include their </a:t>
            </a:r>
            <a:r>
              <a:rPr lang="en-US" baseline="0" dirty="0" err="1"/>
              <a:t>javascript</a:t>
            </a:r>
            <a:r>
              <a:rPr lang="en-US" baseline="0" dirty="0"/>
              <a:t> on your page</a:t>
            </a:r>
          </a:p>
          <a:p>
            <a:r>
              <a:rPr lang="en-US" baseline="0" dirty="0"/>
              <a:t>	add some data- attributes to buttons on your site</a:t>
            </a:r>
          </a:p>
          <a:p>
            <a:r>
              <a:rPr lang="en-US" baseline="0" dirty="0"/>
              <a:t>	and their script binds the shopping and checkout process to a click of that button</a:t>
            </a:r>
          </a:p>
          <a:p>
            <a:r>
              <a:rPr lang="en-US" baseline="0" dirty="0"/>
              <a:t>	all without leaving your site</a:t>
            </a:r>
          </a:p>
          <a:p>
            <a:r>
              <a:rPr lang="en-US" baseline="0" dirty="0" err="1"/>
              <a:t>moltin</a:t>
            </a:r>
            <a:r>
              <a:rPr lang="en-US" baseline="0" dirty="0"/>
              <a:t> – </a:t>
            </a:r>
          </a:p>
          <a:p>
            <a:r>
              <a:rPr lang="en-US" baseline="0" dirty="0"/>
              <a:t>	</a:t>
            </a:r>
            <a:r>
              <a:rPr lang="en-US" baseline="0" dirty="0" err="1"/>
              <a:t>moltin</a:t>
            </a:r>
            <a:r>
              <a:rPr lang="en-US" baseline="0" dirty="0"/>
              <a:t> is way more J heavy. </a:t>
            </a:r>
          </a:p>
          <a:p>
            <a:r>
              <a:rPr lang="en-US" baseline="0" dirty="0"/>
              <a:t>	they provide an API for you to consume.</a:t>
            </a:r>
          </a:p>
          <a:p>
            <a:r>
              <a:rPr lang="en-US" baseline="0" dirty="0"/>
              <a:t>	you write the </a:t>
            </a:r>
            <a:r>
              <a:rPr lang="en-US" baseline="0" dirty="0" err="1"/>
              <a:t>javascript</a:t>
            </a:r>
            <a:r>
              <a:rPr lang="en-US" baseline="0" dirty="0"/>
              <a:t> to interact with their shopping and checkout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47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we’ve talked about all</a:t>
            </a:r>
            <a:r>
              <a:rPr lang="en-US" baseline="0" dirty="0"/>
              <a:t> the pieces in the jam stack</a:t>
            </a:r>
          </a:p>
          <a:p>
            <a:endParaRPr lang="en-US" baseline="0" dirty="0"/>
          </a:p>
          <a:p>
            <a:r>
              <a:rPr lang="en-US" baseline="0" dirty="0"/>
              <a:t>but now it’s time to drive home my sales pitch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242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Static html files serve faster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Static html files are CDN ready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image:</a:t>
            </a:r>
          </a:p>
          <a:p>
            <a:r>
              <a:rPr lang="en-US" dirty="0"/>
              <a:t>https://flic.kr/p/5rsfQJ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8433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back-ends are</a:t>
            </a:r>
            <a:r>
              <a:rPr lang="en-US" baseline="0" dirty="0"/>
              <a:t> susceptible to many different types of attacks. </a:t>
            </a:r>
          </a:p>
          <a:p>
            <a:r>
              <a:rPr lang="en-US" dirty="0"/>
              <a:t>Static</a:t>
            </a:r>
            <a:r>
              <a:rPr lang="en-US" baseline="0" dirty="0"/>
              <a:t> sites reduce this greatly. </a:t>
            </a:r>
          </a:p>
          <a:p>
            <a:r>
              <a:rPr lang="en-US" baseline="0" dirty="0"/>
              <a:t>The only thing that’s really hackable is the webserver itself.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437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Fewer moving parts, and therefore fewer</a:t>
            </a:r>
            <a:r>
              <a:rPr lang="en-US" baseline="0" dirty="0"/>
              <a:t> points of failure.</a:t>
            </a:r>
          </a:p>
          <a:p>
            <a:r>
              <a:rPr lang="en-US" baseline="0" dirty="0"/>
              <a:t>You don’t have to worry about your database going down</a:t>
            </a:r>
          </a:p>
          <a:p>
            <a:r>
              <a:rPr lang="en-US" baseline="0" dirty="0"/>
              <a:t>You don’t have to worry about when to clear the server cache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803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result of the simplicity, your entire site is CDN ready.</a:t>
            </a:r>
          </a:p>
          <a:p>
            <a:endParaRPr lang="en-US" dirty="0"/>
          </a:p>
          <a:p>
            <a:r>
              <a:rPr lang="en-US" baseline="0" dirty="0"/>
              <a:t>Think about all the effort you’ve invested over the years in optimizing database calls and caching strategies, </a:t>
            </a:r>
          </a:p>
          <a:p>
            <a:r>
              <a:rPr lang="en-US" baseline="0" dirty="0"/>
              <a:t>and trying to move as many things to a CDN as possible.</a:t>
            </a:r>
          </a:p>
          <a:p>
            <a:endParaRPr lang="en-US" baseline="0" dirty="0"/>
          </a:p>
          <a:p>
            <a:r>
              <a:rPr lang="en-US" baseline="0" dirty="0"/>
              <a:t>When your entire site can live on a </a:t>
            </a:r>
            <a:r>
              <a:rPr lang="en-US" baseline="0" dirty="0" err="1"/>
              <a:t>CDN..that</a:t>
            </a:r>
            <a:r>
              <a:rPr lang="en-US" baseline="0" dirty="0"/>
              <a:t> is a huge scalability win.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97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some</a:t>
            </a:r>
            <a:r>
              <a:rPr lang="en-US" baseline="0" dirty="0"/>
              <a:t> days, it feels like the whole internet looks like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536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Your content is stored in your source control repository</a:t>
            </a:r>
          </a:p>
          <a:p>
            <a:r>
              <a:rPr lang="en-US" baseline="0" dirty="0"/>
              <a:t>If you want to know what a page looked like on a certain date, </a:t>
            </a:r>
          </a:p>
          <a:p>
            <a:r>
              <a:rPr lang="en-US" baseline="0" dirty="0"/>
              <a:t>or who changed it and when, </a:t>
            </a:r>
          </a:p>
          <a:p>
            <a:r>
              <a:rPr lang="en-US" baseline="0" dirty="0"/>
              <a:t>you just browse the commit log.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733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blog </a:t>
            </a:r>
          </a:p>
          <a:p>
            <a:r>
              <a:rPr lang="en-US" dirty="0"/>
              <a:t>	a blog has just the right amount</a:t>
            </a:r>
            <a:r>
              <a:rPr lang="en-US" baseline="0" dirty="0"/>
              <a:t> of content for a static site. </a:t>
            </a:r>
          </a:p>
          <a:p>
            <a:r>
              <a:rPr lang="en-US" baseline="0" dirty="0"/>
              <a:t>	and it changes relatively infrequently, </a:t>
            </a:r>
          </a:p>
          <a:p>
            <a:r>
              <a:rPr lang="en-US" baseline="0" dirty="0"/>
              <a:t>		compared to something like a news feed.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611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130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905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466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285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010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765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88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68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other days it feels like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810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690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054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860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1053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404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8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829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static hosting providers – </a:t>
            </a:r>
          </a:p>
          <a:p>
            <a:pPr marL="4572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they are more</a:t>
            </a:r>
            <a:r>
              <a:rPr lang="en-US" baseline="0" dirty="0"/>
              <a:t> than just hosting</a:t>
            </a:r>
          </a:p>
          <a:p>
            <a:pPr marL="4572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	they can also link to your repository, and do the build for you.</a:t>
            </a:r>
            <a:endParaRPr lang="en-US" dirty="0"/>
          </a:p>
          <a:p>
            <a:pPr marL="4572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4572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Netlify</a:t>
            </a:r>
            <a:r>
              <a:rPr lang="en-US" baseline="0" dirty="0"/>
              <a:t> - </a:t>
            </a:r>
            <a:r>
              <a:rPr lang="en-US" dirty="0"/>
              <a:t>More supported build engines</a:t>
            </a:r>
          </a:p>
          <a:p>
            <a:pPr lvl="1"/>
            <a:r>
              <a:rPr lang="en-US" dirty="0"/>
              <a:t>Aerobatic</a:t>
            </a:r>
            <a:r>
              <a:rPr lang="en-US" baseline="0" dirty="0"/>
              <a:t> – more affordable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968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732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Aurora – </a:t>
            </a:r>
            <a:r>
              <a:rPr lang="en-US" baseline="0" dirty="0" err="1"/>
              <a:t>devs</a:t>
            </a:r>
            <a:r>
              <a:rPr lang="en-US" baseline="0" dirty="0"/>
              <a:t> using </a:t>
            </a:r>
            <a:r>
              <a:rPr lang="en-US" baseline="0" dirty="0" err="1"/>
              <a:t>sitecore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42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 pretty typical scenario</a:t>
            </a:r>
          </a:p>
          <a:p>
            <a:endParaRPr lang="en-US" baseline="0" dirty="0"/>
          </a:p>
          <a:p>
            <a:r>
              <a:rPr lang="en-US" baseline="0" dirty="0"/>
              <a:t>inspiration strikes (people need to know…)</a:t>
            </a:r>
          </a:p>
          <a:p>
            <a:endParaRPr lang="en-US" baseline="0" dirty="0"/>
          </a:p>
          <a:p>
            <a:r>
              <a:rPr lang="en-US" baseline="0" dirty="0"/>
              <a:t>and a website is born (</a:t>
            </a:r>
            <a:r>
              <a:rPr lang="en-US" baseline="0" dirty="0" err="1"/>
              <a:t>imma</a:t>
            </a:r>
            <a:r>
              <a:rPr lang="en-US" baseline="0" dirty="0"/>
              <a:t> make a website…)</a:t>
            </a:r>
          </a:p>
          <a:p>
            <a:endParaRPr lang="en-US" baseline="0" dirty="0"/>
          </a:p>
          <a:p>
            <a:r>
              <a:rPr lang="en-US" baseline="0" dirty="0"/>
              <a:t>as a good developer, you do your research to keep up with current trends (I wonder what….)</a:t>
            </a:r>
          </a:p>
          <a:p>
            <a:endParaRPr lang="en-US" baseline="0" dirty="0"/>
          </a:p>
          <a:p>
            <a:r>
              <a:rPr lang="en-US" baseline="0" dirty="0"/>
              <a:t>but the sea of information is overwhelming</a:t>
            </a:r>
          </a:p>
          <a:p>
            <a:r>
              <a:rPr lang="en-US" baseline="0" dirty="0"/>
              <a:t>and you fall back into old habits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3017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8031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245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95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</a:t>
            </a:r>
            <a:r>
              <a:rPr lang="en-US" baseline="0" dirty="0"/>
              <a:t> before you know it</a:t>
            </a:r>
          </a:p>
          <a:p>
            <a:endParaRPr lang="en-US" baseline="0" dirty="0"/>
          </a:p>
          <a:p>
            <a:r>
              <a:rPr lang="en-US" baseline="0" dirty="0"/>
              <a:t>you’re staring at the giant number </a:t>
            </a:r>
          </a:p>
          <a:p>
            <a:r>
              <a:rPr lang="en-US" baseline="0" dirty="0"/>
              <a:t>	in the big red badge</a:t>
            </a:r>
          </a:p>
          <a:p>
            <a:endParaRPr lang="en-US" baseline="0" dirty="0"/>
          </a:p>
          <a:p>
            <a:r>
              <a:rPr lang="en-US" baseline="0" dirty="0"/>
              <a:t>in a state of fear and panic, </a:t>
            </a:r>
          </a:p>
          <a:p>
            <a:r>
              <a:rPr lang="en-US" baseline="0" dirty="0"/>
              <a:t>	wondering how much is going to break when you click update.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04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</a:t>
            </a:r>
            <a:r>
              <a:rPr lang="en-US" baseline="0" dirty="0"/>
              <a:t> who can blame us?</a:t>
            </a:r>
          </a:p>
          <a:p>
            <a:endParaRPr lang="en-US" baseline="0" dirty="0"/>
          </a:p>
          <a:p>
            <a:r>
              <a:rPr lang="en-US" dirty="0"/>
              <a:t>Fabio</a:t>
            </a:r>
            <a:r>
              <a:rPr lang="en-US" baseline="0" dirty="0"/>
              <a:t> comes riding in on horseback, </a:t>
            </a:r>
          </a:p>
          <a:p>
            <a:r>
              <a:rPr lang="en-US" baseline="0" dirty="0"/>
              <a:t>long hair flowing</a:t>
            </a:r>
          </a:p>
          <a:p>
            <a:r>
              <a:rPr lang="en-US" baseline="0" dirty="0"/>
              <a:t>nearly shirtless</a:t>
            </a:r>
          </a:p>
          <a:p>
            <a:r>
              <a:rPr lang="en-US" baseline="0" dirty="0"/>
              <a:t>representing the dynamic </a:t>
            </a:r>
            <a:r>
              <a:rPr lang="en-US" baseline="0" dirty="0" err="1"/>
              <a:t>cms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and he tells 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7137C7-6C1F-4FF5-9837-240C7A3954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73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0605" y="1122363"/>
            <a:ext cx="10499471" cy="2387600"/>
          </a:xfrm>
        </p:spPr>
        <p:txBody>
          <a:bodyPr anchor="b">
            <a:normAutofit/>
          </a:bodyPr>
          <a:lstStyle>
            <a:lvl1pPr algn="l"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0605" y="3602038"/>
            <a:ext cx="10499471" cy="1655762"/>
          </a:xfrm>
        </p:spPr>
        <p:txBody>
          <a:bodyPr/>
          <a:lstStyle>
            <a:lvl1pPr marL="0" indent="0" algn="l"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222" y="5993327"/>
            <a:ext cx="2963250" cy="62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6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 &amp; 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143" y="171"/>
            <a:ext cx="12192000" cy="1039091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" y="0"/>
            <a:ext cx="12166970" cy="1039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607" y="159327"/>
            <a:ext cx="11000943" cy="720436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89606" y="1452331"/>
            <a:ext cx="11000943" cy="4716406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</p:spTree>
    <p:extLst>
      <p:ext uri="{BB962C8B-B14F-4D97-AF65-F5344CB8AC3E}">
        <p14:creationId xmlns:p14="http://schemas.microsoft.com/office/powerpoint/2010/main" val="42764143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 &amp;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1"/>
            <a:ext cx="12192000" cy="1039091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" y="0"/>
            <a:ext cx="12166970" cy="1039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607" y="159327"/>
            <a:ext cx="11000943" cy="720436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89606" y="1452331"/>
            <a:ext cx="11000943" cy="4716406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</p:spTree>
    <p:extLst>
      <p:ext uri="{BB962C8B-B14F-4D97-AF65-F5344CB8AC3E}">
        <p14:creationId xmlns:p14="http://schemas.microsoft.com/office/powerpoint/2010/main" val="27430702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18908"/>
            <a:ext cx="12192000" cy="103909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5818737"/>
            <a:ext cx="12166970" cy="1039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50" y="5957456"/>
            <a:ext cx="11000943" cy="720436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95750" y="589886"/>
            <a:ext cx="5250868" cy="4716406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82" y="589886"/>
            <a:ext cx="5251311" cy="4716406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</p:spTree>
    <p:extLst>
      <p:ext uri="{BB962C8B-B14F-4D97-AF65-F5344CB8AC3E}">
        <p14:creationId xmlns:p14="http://schemas.microsoft.com/office/powerpoint/2010/main" val="843998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18908"/>
            <a:ext cx="12192000" cy="1039091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5818737"/>
            <a:ext cx="12166970" cy="1039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50" y="5957456"/>
            <a:ext cx="11000943" cy="720436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95750" y="589886"/>
            <a:ext cx="5250868" cy="4716406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82" y="589886"/>
            <a:ext cx="5251311" cy="4716406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</p:spTree>
    <p:extLst>
      <p:ext uri="{BB962C8B-B14F-4D97-AF65-F5344CB8AC3E}">
        <p14:creationId xmlns:p14="http://schemas.microsoft.com/office/powerpoint/2010/main" val="2018984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18908"/>
            <a:ext cx="12192000" cy="1039091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5818737"/>
            <a:ext cx="12166970" cy="1039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50" y="5957456"/>
            <a:ext cx="11000943" cy="720436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95750" y="589886"/>
            <a:ext cx="5250868" cy="4716406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82" y="589886"/>
            <a:ext cx="5251311" cy="4716406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</p:spTree>
    <p:extLst>
      <p:ext uri="{BB962C8B-B14F-4D97-AF65-F5344CB8AC3E}">
        <p14:creationId xmlns:p14="http://schemas.microsoft.com/office/powerpoint/2010/main" val="1420250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18908"/>
            <a:ext cx="12192000" cy="103909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5818737"/>
            <a:ext cx="12166970" cy="1039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50" y="5957456"/>
            <a:ext cx="11000943" cy="720436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95750" y="1332172"/>
            <a:ext cx="5250868" cy="3974120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82" y="1332172"/>
            <a:ext cx="5251311" cy="3974120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95313" y="590550"/>
            <a:ext cx="5251450" cy="561515"/>
          </a:xfrm>
        </p:spPr>
        <p:txBody>
          <a:bodyPr anchor="ctr"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345243" y="590550"/>
            <a:ext cx="5251450" cy="561515"/>
          </a:xfrm>
        </p:spPr>
        <p:txBody>
          <a:bodyPr anchor="ctr"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94014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18908"/>
            <a:ext cx="12192000" cy="1039091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5818737"/>
            <a:ext cx="12166970" cy="1039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50" y="5957456"/>
            <a:ext cx="11000943" cy="720436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95750" y="1332172"/>
            <a:ext cx="5250868" cy="3974120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82" y="1332172"/>
            <a:ext cx="5251311" cy="3974120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95313" y="590550"/>
            <a:ext cx="5251450" cy="561515"/>
          </a:xfrm>
        </p:spPr>
        <p:txBody>
          <a:bodyPr anchor="ctr"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345243" y="590550"/>
            <a:ext cx="5251450" cy="561515"/>
          </a:xfrm>
        </p:spPr>
        <p:txBody>
          <a:bodyPr anchor="ctr"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72819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18908"/>
            <a:ext cx="12192000" cy="1039091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5818737"/>
            <a:ext cx="12166970" cy="1039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50" y="5957456"/>
            <a:ext cx="11000943" cy="720436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95750" y="1332172"/>
            <a:ext cx="5250868" cy="3974120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82" y="1332172"/>
            <a:ext cx="5251311" cy="3974120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95313" y="590550"/>
            <a:ext cx="5251450" cy="561515"/>
          </a:xfrm>
        </p:spPr>
        <p:txBody>
          <a:bodyPr anchor="ctr"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345243" y="590550"/>
            <a:ext cx="5251450" cy="561515"/>
          </a:xfrm>
        </p:spPr>
        <p:txBody>
          <a:bodyPr anchor="ctr"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38342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0605" y="1122363"/>
            <a:ext cx="10499471" cy="2387600"/>
          </a:xfrm>
        </p:spPr>
        <p:txBody>
          <a:bodyPr anchor="b">
            <a:normAutofit/>
          </a:bodyPr>
          <a:lstStyle>
            <a:lvl1pPr algn="l">
              <a:defRPr sz="4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0605" y="3602038"/>
            <a:ext cx="10499471" cy="1655762"/>
          </a:xfrm>
        </p:spPr>
        <p:txBody>
          <a:bodyPr/>
          <a:lstStyle>
            <a:lvl1pPr marL="0" indent="0" algn="l">
              <a:buNone/>
              <a:defRPr sz="2400" b="0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540" y="131617"/>
            <a:ext cx="1298692" cy="129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55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no subtitl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0605" y="2050617"/>
            <a:ext cx="10499471" cy="2784619"/>
          </a:xfrm>
        </p:spPr>
        <p:txBody>
          <a:bodyPr anchor="ctr">
            <a:normAutofit/>
          </a:bodyPr>
          <a:lstStyle>
            <a:lvl1pPr algn="l">
              <a:defRPr sz="4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540" y="131617"/>
            <a:ext cx="1298692" cy="129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63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0605" y="1995204"/>
            <a:ext cx="10499471" cy="2867746"/>
          </a:xfrm>
        </p:spPr>
        <p:txBody>
          <a:bodyPr anchor="ctr">
            <a:normAutofit/>
          </a:bodyPr>
          <a:lstStyle>
            <a:lvl1pPr algn="l">
              <a:defRPr sz="4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222" y="5993327"/>
            <a:ext cx="2963250" cy="62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01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55418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8800" cy="68580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1191490" y="589886"/>
            <a:ext cx="10266653" cy="5215170"/>
          </a:xfrm>
        </p:spPr>
        <p:txBody>
          <a:bodyPr anchor="ctr"/>
          <a:lstStyle>
            <a:lvl1pPr marL="0" indent="0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  <a:lvl2pPr marL="354012" indent="0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695325" indent="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036637" indent="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92213" y="5957883"/>
            <a:ext cx="10266362" cy="525462"/>
          </a:xfrm>
        </p:spPr>
        <p:txBody>
          <a:bodyPr anchor="ctr">
            <a:noAutofit/>
          </a:bodyPr>
          <a:lstStyle>
            <a:lvl1pPr marL="0" indent="0" algn="r">
              <a:buNone/>
              <a:defRPr sz="1800" i="1"/>
            </a:lvl1pPr>
            <a:lvl2pPr marL="457200" indent="0" algn="r">
              <a:buNone/>
              <a:defRPr sz="1800" i="1"/>
            </a:lvl2pPr>
            <a:lvl3pPr marL="914400" indent="0" algn="r">
              <a:buNone/>
              <a:defRPr sz="1800" i="1"/>
            </a:lvl3pPr>
            <a:lvl4pPr marL="1371600" indent="0" algn="r">
              <a:buNone/>
              <a:defRPr sz="1800" i="1"/>
            </a:lvl4pPr>
            <a:lvl5pPr marL="1828800" indent="0" algn="r">
              <a:buNone/>
              <a:defRPr sz="1800" i="1"/>
            </a:lvl5pPr>
          </a:lstStyle>
          <a:p>
            <a:pPr lvl="0"/>
            <a:r>
              <a:rPr lang="en-US" dirty="0"/>
              <a:t>Author / Publication</a:t>
            </a:r>
          </a:p>
        </p:txBody>
      </p:sp>
    </p:spTree>
    <p:extLst>
      <p:ext uri="{BB962C8B-B14F-4D97-AF65-F5344CB8AC3E}">
        <p14:creationId xmlns:p14="http://schemas.microsoft.com/office/powerpoint/2010/main" val="1603481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554182" cy="68580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8800" cy="68580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1191490" y="589886"/>
            <a:ext cx="10266653" cy="5215170"/>
          </a:xfrm>
        </p:spPr>
        <p:txBody>
          <a:bodyPr anchor="ctr"/>
          <a:lstStyle>
            <a:lvl1pPr marL="0" indent="0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  <a:lvl2pPr marL="354012" indent="0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695325" indent="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036637" indent="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92213" y="5957883"/>
            <a:ext cx="10266362" cy="525462"/>
          </a:xfrm>
        </p:spPr>
        <p:txBody>
          <a:bodyPr anchor="ctr">
            <a:noAutofit/>
          </a:bodyPr>
          <a:lstStyle>
            <a:lvl1pPr marL="0" indent="0" algn="r">
              <a:buNone/>
              <a:defRPr sz="1800" i="1"/>
            </a:lvl1pPr>
            <a:lvl2pPr marL="457200" indent="0" algn="r">
              <a:buNone/>
              <a:defRPr sz="1800" i="1"/>
            </a:lvl2pPr>
            <a:lvl3pPr marL="914400" indent="0" algn="r">
              <a:buNone/>
              <a:defRPr sz="1800" i="1"/>
            </a:lvl3pPr>
            <a:lvl4pPr marL="1371600" indent="0" algn="r">
              <a:buNone/>
              <a:defRPr sz="1800" i="1"/>
            </a:lvl4pPr>
            <a:lvl5pPr marL="1828800" indent="0" algn="r">
              <a:buNone/>
              <a:defRPr sz="1800" i="1"/>
            </a:lvl5pPr>
          </a:lstStyle>
          <a:p>
            <a:pPr lvl="0"/>
            <a:r>
              <a:rPr lang="en-US" dirty="0"/>
              <a:t>Author / Publication</a:t>
            </a:r>
          </a:p>
        </p:txBody>
      </p:sp>
    </p:spTree>
    <p:extLst>
      <p:ext uri="{BB962C8B-B14F-4D97-AF65-F5344CB8AC3E}">
        <p14:creationId xmlns:p14="http://schemas.microsoft.com/office/powerpoint/2010/main" val="1838659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554182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8800" cy="68580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1191490" y="589886"/>
            <a:ext cx="10266653" cy="5215170"/>
          </a:xfrm>
        </p:spPr>
        <p:txBody>
          <a:bodyPr anchor="ctr"/>
          <a:lstStyle>
            <a:lvl1pPr marL="0" indent="0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1pPr>
            <a:lvl2pPr marL="354012" indent="0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695325" indent="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036637" indent="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Quote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92213" y="5957883"/>
            <a:ext cx="10266362" cy="525462"/>
          </a:xfrm>
        </p:spPr>
        <p:txBody>
          <a:bodyPr anchor="ctr">
            <a:noAutofit/>
          </a:bodyPr>
          <a:lstStyle>
            <a:lvl1pPr marL="0" indent="0" algn="r">
              <a:buNone/>
              <a:defRPr sz="1800" i="1"/>
            </a:lvl1pPr>
            <a:lvl2pPr marL="457200" indent="0" algn="r">
              <a:buNone/>
              <a:defRPr sz="1800" i="1"/>
            </a:lvl2pPr>
            <a:lvl3pPr marL="914400" indent="0" algn="r">
              <a:buNone/>
              <a:defRPr sz="1800" i="1"/>
            </a:lvl3pPr>
            <a:lvl4pPr marL="1371600" indent="0" algn="r">
              <a:buNone/>
              <a:defRPr sz="1800" i="1"/>
            </a:lvl4pPr>
            <a:lvl5pPr marL="1828800" indent="0" algn="r">
              <a:buNone/>
              <a:defRPr sz="1800" i="1"/>
            </a:lvl5pPr>
          </a:lstStyle>
          <a:p>
            <a:pPr lvl="0"/>
            <a:r>
              <a:rPr lang="en-US" dirty="0"/>
              <a:t>Author / Publication</a:t>
            </a:r>
          </a:p>
        </p:txBody>
      </p:sp>
    </p:spTree>
    <p:extLst>
      <p:ext uri="{BB962C8B-B14F-4D97-AF65-F5344CB8AC3E}">
        <p14:creationId xmlns:p14="http://schemas.microsoft.com/office/powerpoint/2010/main" val="12373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ok Quot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472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" y="0"/>
            <a:ext cx="3479800" cy="68580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156798" y="589886"/>
            <a:ext cx="7315200" cy="5215169"/>
          </a:xfrm>
        </p:spPr>
        <p:txBody>
          <a:bodyPr anchor="ctr"/>
          <a:lstStyle>
            <a:lvl1pPr marL="0" indent="0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None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354012" indent="0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695325" indent="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036637" indent="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/>
              <a:t>Quote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222393" y="1205927"/>
            <a:ext cx="3060700" cy="44751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156797" y="5957883"/>
            <a:ext cx="7301777" cy="525462"/>
          </a:xfrm>
        </p:spPr>
        <p:txBody>
          <a:bodyPr anchor="ctr">
            <a:noAutofit/>
          </a:bodyPr>
          <a:lstStyle>
            <a:lvl1pPr marL="0" indent="0" algn="r">
              <a:buNone/>
              <a:defRPr sz="1800" i="1"/>
            </a:lvl1pPr>
            <a:lvl2pPr marL="457200" indent="0" algn="r">
              <a:buNone/>
              <a:defRPr sz="1800" i="1"/>
            </a:lvl2pPr>
            <a:lvl3pPr marL="914400" indent="0" algn="r">
              <a:buNone/>
              <a:defRPr sz="1800" i="1"/>
            </a:lvl3pPr>
            <a:lvl4pPr marL="1371600" indent="0" algn="r">
              <a:buNone/>
              <a:defRPr sz="1800" i="1"/>
            </a:lvl4pPr>
            <a:lvl5pPr marL="1828800" indent="0" algn="r">
              <a:buNone/>
              <a:defRPr sz="1800" i="1"/>
            </a:lvl5pPr>
          </a:lstStyle>
          <a:p>
            <a:pPr lvl="0"/>
            <a:r>
              <a:rPr lang="en-US" dirty="0"/>
              <a:t>Author / Publication</a:t>
            </a:r>
          </a:p>
        </p:txBody>
      </p:sp>
    </p:spTree>
    <p:extLst>
      <p:ext uri="{BB962C8B-B14F-4D97-AF65-F5344CB8AC3E}">
        <p14:creationId xmlns:p14="http://schemas.microsoft.com/office/powerpoint/2010/main" val="76424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ok Quot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4720" cy="68580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" y="0"/>
            <a:ext cx="3479800" cy="68580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156798" y="589886"/>
            <a:ext cx="7315200" cy="5215169"/>
          </a:xfrm>
        </p:spPr>
        <p:txBody>
          <a:bodyPr anchor="ctr"/>
          <a:lstStyle>
            <a:lvl1pPr marL="0" indent="0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None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354012" indent="0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695325" indent="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036637" indent="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/>
              <a:t>Quote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222393" y="1205927"/>
            <a:ext cx="3060700" cy="44751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156797" y="5957883"/>
            <a:ext cx="7301777" cy="525462"/>
          </a:xfrm>
        </p:spPr>
        <p:txBody>
          <a:bodyPr anchor="ctr">
            <a:noAutofit/>
          </a:bodyPr>
          <a:lstStyle>
            <a:lvl1pPr marL="0" indent="0" algn="r">
              <a:buNone/>
              <a:defRPr sz="1800" i="1"/>
            </a:lvl1pPr>
            <a:lvl2pPr marL="457200" indent="0" algn="r">
              <a:buNone/>
              <a:defRPr sz="1800" i="1"/>
            </a:lvl2pPr>
            <a:lvl3pPr marL="914400" indent="0" algn="r">
              <a:buNone/>
              <a:defRPr sz="1800" i="1"/>
            </a:lvl3pPr>
            <a:lvl4pPr marL="1371600" indent="0" algn="r">
              <a:buNone/>
              <a:defRPr sz="1800" i="1"/>
            </a:lvl4pPr>
            <a:lvl5pPr marL="1828800" indent="0" algn="r">
              <a:buNone/>
              <a:defRPr sz="1800" i="1"/>
            </a:lvl5pPr>
          </a:lstStyle>
          <a:p>
            <a:pPr lvl="0"/>
            <a:r>
              <a:rPr lang="en-US" dirty="0"/>
              <a:t>Author / Publication</a:t>
            </a:r>
          </a:p>
        </p:txBody>
      </p:sp>
    </p:spTree>
    <p:extLst>
      <p:ext uri="{BB962C8B-B14F-4D97-AF65-F5344CB8AC3E}">
        <p14:creationId xmlns:p14="http://schemas.microsoft.com/office/powerpoint/2010/main" val="1476211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ok Quot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472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" y="0"/>
            <a:ext cx="3479800" cy="68580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156798" y="589886"/>
            <a:ext cx="7315200" cy="5215169"/>
          </a:xfrm>
        </p:spPr>
        <p:txBody>
          <a:bodyPr anchor="ctr"/>
          <a:lstStyle>
            <a:lvl1pPr marL="0" indent="0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None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354012" indent="0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695325" indent="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036637" indent="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/>
              <a:t>Quote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222393" y="1205927"/>
            <a:ext cx="3060700" cy="44751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156797" y="5957883"/>
            <a:ext cx="7301777" cy="525462"/>
          </a:xfrm>
        </p:spPr>
        <p:txBody>
          <a:bodyPr anchor="ctr">
            <a:noAutofit/>
          </a:bodyPr>
          <a:lstStyle>
            <a:lvl1pPr marL="0" indent="0" algn="r">
              <a:buNone/>
              <a:defRPr sz="1800" i="1"/>
            </a:lvl1pPr>
            <a:lvl2pPr marL="457200" indent="0" algn="r">
              <a:buNone/>
              <a:defRPr sz="1800" i="1"/>
            </a:lvl2pPr>
            <a:lvl3pPr marL="914400" indent="0" algn="r">
              <a:buNone/>
              <a:defRPr sz="1800" i="1"/>
            </a:lvl3pPr>
            <a:lvl4pPr marL="1371600" indent="0" algn="r">
              <a:buNone/>
              <a:defRPr sz="1800" i="1"/>
            </a:lvl4pPr>
            <a:lvl5pPr marL="1828800" indent="0" algn="r">
              <a:buNone/>
              <a:defRPr sz="1800" i="1"/>
            </a:lvl5pPr>
          </a:lstStyle>
          <a:p>
            <a:pPr lvl="0"/>
            <a:r>
              <a:rPr lang="en-US" dirty="0"/>
              <a:t>Author / Publication</a:t>
            </a:r>
          </a:p>
        </p:txBody>
      </p:sp>
    </p:spTree>
    <p:extLst>
      <p:ext uri="{BB962C8B-B14F-4D97-AF65-F5344CB8AC3E}">
        <p14:creationId xmlns:p14="http://schemas.microsoft.com/office/powerpoint/2010/main" val="2090245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Footnot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472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98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963" y="849854"/>
            <a:ext cx="2668793" cy="5174427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156798" y="589886"/>
            <a:ext cx="7315200" cy="5215170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156797" y="5957883"/>
            <a:ext cx="7301777" cy="52546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i="1"/>
            </a:lvl1pPr>
            <a:lvl2pPr marL="457200" indent="0" algn="r">
              <a:buNone/>
              <a:defRPr sz="1800" i="1"/>
            </a:lvl2pPr>
            <a:lvl3pPr marL="914400" indent="0" algn="r">
              <a:buNone/>
              <a:defRPr sz="1800" i="1"/>
            </a:lvl3pPr>
            <a:lvl4pPr marL="1371600" indent="0" algn="r">
              <a:buNone/>
              <a:defRPr sz="1800" i="1"/>
            </a:lvl4pPr>
            <a:lvl5pPr marL="1828800" indent="0" algn="r">
              <a:buNone/>
              <a:defRPr sz="1800" i="1"/>
            </a:lvl5pPr>
          </a:lstStyle>
          <a:p>
            <a:pPr lvl="0"/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824167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Footnot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4720" cy="68580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98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963" y="849854"/>
            <a:ext cx="2668793" cy="5174427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156798" y="589886"/>
            <a:ext cx="7315200" cy="5215170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156797" y="5957883"/>
            <a:ext cx="7301777" cy="52546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i="1"/>
            </a:lvl1pPr>
            <a:lvl2pPr marL="457200" indent="0" algn="r">
              <a:buNone/>
              <a:defRPr sz="1800" i="1"/>
            </a:lvl2pPr>
            <a:lvl3pPr marL="914400" indent="0" algn="r">
              <a:buNone/>
              <a:defRPr sz="1800" i="1"/>
            </a:lvl3pPr>
            <a:lvl4pPr marL="1371600" indent="0" algn="r">
              <a:buNone/>
              <a:defRPr sz="1800" i="1"/>
            </a:lvl4pPr>
            <a:lvl5pPr marL="1828800" indent="0" algn="r">
              <a:buNone/>
              <a:defRPr sz="1800" i="1"/>
            </a:lvl5pPr>
          </a:lstStyle>
          <a:p>
            <a:pPr lvl="0"/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13119403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Footnot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472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98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963" y="849854"/>
            <a:ext cx="2668793" cy="5174427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156798" y="589886"/>
            <a:ext cx="7315200" cy="5215170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156797" y="5957883"/>
            <a:ext cx="7301777" cy="52546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i="1"/>
            </a:lvl1pPr>
            <a:lvl2pPr marL="457200" indent="0" algn="r">
              <a:buNone/>
              <a:defRPr sz="1800" i="1"/>
            </a:lvl2pPr>
            <a:lvl3pPr marL="914400" indent="0" algn="r">
              <a:buNone/>
              <a:defRPr sz="1800" i="1"/>
            </a:lvl3pPr>
            <a:lvl4pPr marL="1371600" indent="0" algn="r">
              <a:buNone/>
              <a:defRPr sz="1800" i="1"/>
            </a:lvl4pPr>
            <a:lvl5pPr marL="1828800" indent="0" algn="r">
              <a:buNone/>
              <a:defRPr sz="1800" i="1"/>
            </a:lvl5pPr>
          </a:lstStyle>
          <a:p>
            <a:pPr lvl="0"/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1306453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w/Photo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472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" y="0"/>
            <a:ext cx="3479800" cy="68580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156798" y="589886"/>
            <a:ext cx="7315200" cy="616041"/>
          </a:xfrm>
        </p:spPr>
        <p:txBody>
          <a:bodyPr anchor="ctr"/>
          <a:lstStyle>
            <a:lvl1pPr marL="0" indent="0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None/>
              <a:tabLst/>
              <a:defRPr b="1">
                <a:solidFill>
                  <a:schemeClr val="tx1">
                    <a:lumMod val="75000"/>
                  </a:schemeClr>
                </a:solidFill>
              </a:defRPr>
            </a:lvl1pPr>
            <a:lvl2pPr marL="354012" indent="0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695325" indent="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036637" indent="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222393" y="1205927"/>
            <a:ext cx="3060700" cy="44751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56798" y="1407303"/>
            <a:ext cx="7315200" cy="4910369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</p:spTree>
    <p:extLst>
      <p:ext uri="{BB962C8B-B14F-4D97-AF65-F5344CB8AC3E}">
        <p14:creationId xmlns:p14="http://schemas.microsoft.com/office/powerpoint/2010/main" val="864903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472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98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963" y="849854"/>
            <a:ext cx="2668793" cy="5174427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156798" y="589885"/>
            <a:ext cx="7315200" cy="5694363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</p:spTree>
    <p:extLst>
      <p:ext uri="{BB962C8B-B14F-4D97-AF65-F5344CB8AC3E}">
        <p14:creationId xmlns:p14="http://schemas.microsoft.com/office/powerpoint/2010/main" val="618101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w/Photo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4720" cy="68580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" y="0"/>
            <a:ext cx="3479800" cy="68580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156798" y="589886"/>
            <a:ext cx="7315200" cy="616041"/>
          </a:xfrm>
        </p:spPr>
        <p:txBody>
          <a:bodyPr anchor="ctr"/>
          <a:lstStyle>
            <a:lvl1pPr marL="0" indent="0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None/>
              <a:tabLst/>
              <a:defRPr b="1">
                <a:solidFill>
                  <a:schemeClr val="tx1">
                    <a:lumMod val="75000"/>
                  </a:schemeClr>
                </a:solidFill>
              </a:defRPr>
            </a:lvl1pPr>
            <a:lvl2pPr marL="354012" indent="0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695325" indent="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036637" indent="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222393" y="1205927"/>
            <a:ext cx="3060700" cy="44751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56798" y="1407303"/>
            <a:ext cx="7315200" cy="4910369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</p:spTree>
    <p:extLst>
      <p:ext uri="{BB962C8B-B14F-4D97-AF65-F5344CB8AC3E}">
        <p14:creationId xmlns:p14="http://schemas.microsoft.com/office/powerpoint/2010/main" val="1479860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w/Photo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472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" y="0"/>
            <a:ext cx="3479800" cy="68580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156798" y="589886"/>
            <a:ext cx="7315200" cy="616041"/>
          </a:xfrm>
        </p:spPr>
        <p:txBody>
          <a:bodyPr anchor="ctr"/>
          <a:lstStyle>
            <a:lvl1pPr marL="0" indent="0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None/>
              <a:tabLst/>
              <a:defRPr b="1">
                <a:solidFill>
                  <a:schemeClr val="tx1">
                    <a:lumMod val="75000"/>
                  </a:schemeClr>
                </a:solidFill>
              </a:defRPr>
            </a:lvl1pPr>
            <a:lvl2pPr marL="354012" indent="0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695325" indent="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036637" indent="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None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222393" y="1205927"/>
            <a:ext cx="3060700" cy="4475163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56798" y="1407303"/>
            <a:ext cx="7315200" cy="4910369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</p:spTree>
    <p:extLst>
      <p:ext uri="{BB962C8B-B14F-4D97-AF65-F5344CB8AC3E}">
        <p14:creationId xmlns:p14="http://schemas.microsoft.com/office/powerpoint/2010/main" val="723045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st Tabl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18908"/>
            <a:ext cx="12192000" cy="103909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5818737"/>
            <a:ext cx="12166970" cy="1039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50" y="5957456"/>
            <a:ext cx="11000943" cy="720436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2866547"/>
              </p:ext>
            </p:extLst>
          </p:nvPr>
        </p:nvGraphicFramePr>
        <p:xfrm>
          <a:off x="748141" y="719666"/>
          <a:ext cx="10723857" cy="2743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585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6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1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</a:rPr>
                        <a:t>PRODUCT / SERVICE</a:t>
                      </a:r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</a:rPr>
                        <a:t>DETAIL</a:t>
                      </a:r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n>
                            <a:noFill/>
                          </a:ln>
                        </a:rPr>
                        <a:t>PRICE</a:t>
                      </a:r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</a:rPr>
                        <a:t>Item #1</a:t>
                      </a:r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</a:rPr>
                        <a:t># of sprints</a:t>
                      </a:r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n>
                            <a:noFill/>
                          </a:ln>
                        </a:rPr>
                        <a:t>Price</a:t>
                      </a:r>
                      <a:r>
                        <a:rPr lang="en-US" baseline="0" dirty="0">
                          <a:ln>
                            <a:noFill/>
                          </a:ln>
                        </a:rPr>
                        <a:t> range</a:t>
                      </a:r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 userDrawn="1"/>
        </p:nvGraphicFramePr>
        <p:xfrm>
          <a:off x="9684327" y="4668982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48141" y="3602038"/>
            <a:ext cx="10723134" cy="401926"/>
          </a:xfrm>
        </p:spPr>
        <p:txBody>
          <a:bodyPr>
            <a:normAutofit/>
          </a:bodyPr>
          <a:lstStyle>
            <a:lvl1pPr marL="0" indent="0" algn="r">
              <a:buFont typeface="Arial" charset="0"/>
              <a:buNone/>
              <a:defRPr sz="1800" baseline="0"/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Total:	Price range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748141" y="4668982"/>
            <a:ext cx="10723134" cy="95553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Timing: Timing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620124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st Table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18908"/>
            <a:ext cx="12192000" cy="1039091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5818737"/>
            <a:ext cx="12166970" cy="1039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50" y="5957456"/>
            <a:ext cx="11000943" cy="720436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/>
        </p:nvGraphicFramePr>
        <p:xfrm>
          <a:off x="748141" y="719666"/>
          <a:ext cx="10723857" cy="2743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585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6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1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</a:rPr>
                        <a:t>PRODUCT / SERVICE</a:t>
                      </a:r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</a:rPr>
                        <a:t>DETAIL</a:t>
                      </a:r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n>
                            <a:noFill/>
                          </a:ln>
                        </a:rPr>
                        <a:t>PRICE</a:t>
                      </a:r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</a:rPr>
                        <a:t>Item #1</a:t>
                      </a:r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</a:rPr>
                        <a:t># of sprints</a:t>
                      </a:r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n>
                            <a:noFill/>
                          </a:ln>
                        </a:rPr>
                        <a:t>Price</a:t>
                      </a:r>
                      <a:r>
                        <a:rPr lang="en-US" baseline="0" dirty="0">
                          <a:ln>
                            <a:noFill/>
                          </a:ln>
                        </a:rPr>
                        <a:t> range</a:t>
                      </a:r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 userDrawn="1"/>
        </p:nvGraphicFramePr>
        <p:xfrm>
          <a:off x="9684327" y="4668982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48141" y="3602038"/>
            <a:ext cx="10723134" cy="401926"/>
          </a:xfrm>
        </p:spPr>
        <p:txBody>
          <a:bodyPr>
            <a:normAutofit/>
          </a:bodyPr>
          <a:lstStyle>
            <a:lvl1pPr marL="0" indent="0" algn="r">
              <a:buFont typeface="Arial" charset="0"/>
              <a:buNone/>
              <a:defRPr sz="1800" baseline="0"/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Total:	Price range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748141" y="4668982"/>
            <a:ext cx="10723134" cy="95553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Timing: Timing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11309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st Tabl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18908"/>
            <a:ext cx="12192000" cy="1039091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5818737"/>
            <a:ext cx="12166970" cy="1039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50" y="5957456"/>
            <a:ext cx="11000943" cy="720436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/>
        </p:nvGraphicFramePr>
        <p:xfrm>
          <a:off x="748141" y="719666"/>
          <a:ext cx="10723857" cy="2743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4585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6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1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</a:rPr>
                        <a:t>PRODUCT / SERVICE</a:t>
                      </a:r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</a:rPr>
                        <a:t>DETAIL</a:t>
                      </a:r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n>
                            <a:noFill/>
                          </a:ln>
                        </a:rPr>
                        <a:t>PRICE</a:t>
                      </a:r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</a:rPr>
                        <a:t>Item #1</a:t>
                      </a:r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noFill/>
                          </a:ln>
                        </a:rPr>
                        <a:t># of sprints</a:t>
                      </a:r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ln>
                            <a:noFill/>
                          </a:ln>
                        </a:rPr>
                        <a:t>Price</a:t>
                      </a:r>
                      <a:r>
                        <a:rPr lang="en-US" baseline="0" dirty="0">
                          <a:ln>
                            <a:noFill/>
                          </a:ln>
                        </a:rPr>
                        <a:t> range</a:t>
                      </a:r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 userDrawn="1"/>
        </p:nvGraphicFramePr>
        <p:xfrm>
          <a:off x="9684327" y="4668982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48141" y="3602038"/>
            <a:ext cx="10723134" cy="401926"/>
          </a:xfrm>
        </p:spPr>
        <p:txBody>
          <a:bodyPr>
            <a:normAutofit/>
          </a:bodyPr>
          <a:lstStyle>
            <a:lvl1pPr marL="0" indent="0" algn="r">
              <a:buFont typeface="Arial" charset="0"/>
              <a:buNone/>
              <a:defRPr sz="1800" baseline="0"/>
            </a:lvl1pPr>
            <a:lvl2pPr marL="457200" indent="0" algn="r">
              <a:buNone/>
              <a:defRPr/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Total:	Price range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748141" y="4668982"/>
            <a:ext cx="10723134" cy="95553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Timing: Timing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598443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0605" y="2050617"/>
            <a:ext cx="10499471" cy="2784619"/>
          </a:xfrm>
        </p:spPr>
        <p:txBody>
          <a:bodyPr anchor="ctr">
            <a:normAutofit/>
          </a:bodyPr>
          <a:lstStyle>
            <a:lvl1pPr algn="l">
              <a:defRPr sz="4200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540" y="131617"/>
            <a:ext cx="1298692" cy="129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87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55418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88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1192213" y="493565"/>
            <a:ext cx="10264775" cy="58929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969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554182" cy="68580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88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1192213" y="493565"/>
            <a:ext cx="10264775" cy="58929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904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554182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88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1192213" y="493565"/>
            <a:ext cx="10264775" cy="58929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408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4470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4720" cy="68580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98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963" y="849854"/>
            <a:ext cx="2668793" cy="5174427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156798" y="589885"/>
            <a:ext cx="7315200" cy="5694363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</p:spTree>
    <p:extLst>
      <p:ext uri="{BB962C8B-B14F-4D97-AF65-F5344CB8AC3E}">
        <p14:creationId xmlns:p14="http://schemas.microsoft.com/office/powerpoint/2010/main" val="685428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47472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798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2963" y="849854"/>
            <a:ext cx="2668793" cy="5174427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156798" y="589885"/>
            <a:ext cx="7315200" cy="5694363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</p:spTree>
    <p:extLst>
      <p:ext uri="{BB962C8B-B14F-4D97-AF65-F5344CB8AC3E}">
        <p14:creationId xmlns:p14="http://schemas.microsoft.com/office/powerpoint/2010/main" val="174076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&amp; 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18908"/>
            <a:ext cx="12192000" cy="103909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5818737"/>
            <a:ext cx="12166970" cy="1039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50" y="5957456"/>
            <a:ext cx="11000943" cy="720436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95750" y="589886"/>
            <a:ext cx="11000943" cy="4716406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</p:spTree>
    <p:extLst>
      <p:ext uri="{BB962C8B-B14F-4D97-AF65-F5344CB8AC3E}">
        <p14:creationId xmlns:p14="http://schemas.microsoft.com/office/powerpoint/2010/main" val="578134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&amp; 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18908"/>
            <a:ext cx="12192000" cy="1039091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5818737"/>
            <a:ext cx="12166970" cy="1039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50" y="5957456"/>
            <a:ext cx="11000943" cy="720436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95750" y="589886"/>
            <a:ext cx="11000943" cy="4716406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</p:spTree>
    <p:extLst>
      <p:ext uri="{BB962C8B-B14F-4D97-AF65-F5344CB8AC3E}">
        <p14:creationId xmlns:p14="http://schemas.microsoft.com/office/powerpoint/2010/main" val="17788782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 &amp;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18908"/>
            <a:ext cx="12192000" cy="1039091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5818737"/>
            <a:ext cx="12166970" cy="1039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50" y="5957456"/>
            <a:ext cx="11000943" cy="720436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95750" y="589886"/>
            <a:ext cx="11000943" cy="4716406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</p:spTree>
    <p:extLst>
      <p:ext uri="{BB962C8B-B14F-4D97-AF65-F5344CB8AC3E}">
        <p14:creationId xmlns:p14="http://schemas.microsoft.com/office/powerpoint/2010/main" val="14946643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itle &amp; 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4248" y="0"/>
            <a:ext cx="12192000" cy="103909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" y="0"/>
            <a:ext cx="12166970" cy="1039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607" y="159327"/>
            <a:ext cx="11000943" cy="720436"/>
          </a:xfrm>
        </p:spPr>
        <p:txBody>
          <a:bodyPr>
            <a:normAutofit/>
          </a:bodyPr>
          <a:lstStyle>
            <a:lvl1pPr algn="ctr"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89606" y="1452331"/>
            <a:ext cx="11000943" cy="4716406"/>
          </a:xfrm>
        </p:spPr>
        <p:txBody>
          <a:bodyPr/>
          <a:lstStyle>
            <a:lvl1pPr marL="354013" indent="-354013">
              <a:lnSpc>
                <a:spcPct val="110000"/>
              </a:lnSpc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85800" indent="-331788">
              <a:lnSpc>
                <a:spcPct val="110000"/>
              </a:lnSpc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2pPr>
            <a:lvl3pPr marL="103663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3pPr>
            <a:lvl4pPr marL="137795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4pPr>
            <a:lvl5pPr marL="1719263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5pPr>
            <a:lvl6pPr marL="2060575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6pPr>
            <a:lvl7pPr marL="2401888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7pPr>
            <a:lvl8pPr marL="2744788" indent="-3429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8pPr>
            <a:lvl9pPr marL="3086100" indent="-341313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baseline="0">
                <a:solidFill>
                  <a:schemeClr val="tx1">
                    <a:lumMod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</p:spTree>
    <p:extLst>
      <p:ext uri="{BB962C8B-B14F-4D97-AF65-F5344CB8AC3E}">
        <p14:creationId xmlns:p14="http://schemas.microsoft.com/office/powerpoint/2010/main" val="38909124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4F321-C86B-CD45-8D4B-180C979DDED6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13DE4-1BFF-C345-862C-056686DC8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1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90" r:id="rId9"/>
    <p:sldLayoutId id="2147483691" r:id="rId10"/>
    <p:sldLayoutId id="2147483692" r:id="rId11"/>
    <p:sldLayoutId id="2147483663" r:id="rId12"/>
    <p:sldLayoutId id="2147483665" r:id="rId13"/>
    <p:sldLayoutId id="2147483666" r:id="rId14"/>
    <p:sldLayoutId id="2147483664" r:id="rId15"/>
    <p:sldLayoutId id="2147483668" r:id="rId16"/>
    <p:sldLayoutId id="2147483667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55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leepleus88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12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icgen.com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jekyllrb.com/" TargetMode="External"/><Relationship Id="rId13" Type="http://schemas.openxmlformats.org/officeDocument/2006/relationships/hyperlink" Target="http://www.cloudcannon.com/" TargetMode="External"/><Relationship Id="rId18" Type="http://schemas.openxmlformats.org/officeDocument/2006/relationships/hyperlink" Target="http://www.userapp.io/" TargetMode="External"/><Relationship Id="rId26" Type="http://schemas.openxmlformats.org/officeDocument/2006/relationships/hyperlink" Target="http://www.discourse.org/" TargetMode="External"/><Relationship Id="rId3" Type="http://schemas.openxmlformats.org/officeDocument/2006/relationships/hyperlink" Target="http://www.staticgen.com/" TargetMode="External"/><Relationship Id="rId21" Type="http://schemas.openxmlformats.org/officeDocument/2006/relationships/hyperlink" Target="http://www.list.js/" TargetMode="External"/><Relationship Id="rId7" Type="http://schemas.openxmlformats.org/officeDocument/2006/relationships/hyperlink" Target="http://www.aerobatic.com/" TargetMode="External"/><Relationship Id="rId12" Type="http://schemas.openxmlformats.org/officeDocument/2006/relationships/hyperlink" Target="http://www.github.com/netlify/netlify-cms" TargetMode="External"/><Relationship Id="rId17" Type="http://schemas.openxmlformats.org/officeDocument/2006/relationships/hyperlink" Target="http://www.firebase.com/" TargetMode="External"/><Relationship Id="rId25" Type="http://schemas.openxmlformats.org/officeDocument/2006/relationships/hyperlink" Target="http://www.muut.com/" TargetMode="External"/><Relationship Id="rId2" Type="http://schemas.openxmlformats.org/officeDocument/2006/relationships/notesSlide" Target="../notesSlides/notesSlide71.xml"/><Relationship Id="rId16" Type="http://schemas.openxmlformats.org/officeDocument/2006/relationships/hyperlink" Target="http://www.moltin.com/" TargetMode="External"/><Relationship Id="rId20" Type="http://schemas.openxmlformats.org/officeDocument/2006/relationships/hyperlink" Target="http://www.swiftype.com/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www.contentful.com/" TargetMode="External"/><Relationship Id="rId11" Type="http://schemas.openxmlformats.org/officeDocument/2006/relationships/hyperlink" Target="http://www.roots.cx/" TargetMode="External"/><Relationship Id="rId24" Type="http://schemas.openxmlformats.org/officeDocument/2006/relationships/hyperlink" Target="http://www.disqus.com/" TargetMode="External"/><Relationship Id="rId5" Type="http://schemas.openxmlformats.org/officeDocument/2006/relationships/hyperlink" Target="http://www.harpjs.com/" TargetMode="External"/><Relationship Id="rId15" Type="http://schemas.openxmlformats.org/officeDocument/2006/relationships/hyperlink" Target="http://www.snipcart.com/" TargetMode="External"/><Relationship Id="rId23" Type="http://schemas.openxmlformats.org/officeDocument/2006/relationships/hyperlink" Target="http://www.typeform.com/" TargetMode="External"/><Relationship Id="rId10" Type="http://schemas.openxmlformats.org/officeDocument/2006/relationships/hyperlink" Target="http://www.metalsmith.com/" TargetMode="External"/><Relationship Id="rId19" Type="http://schemas.openxmlformats.org/officeDocument/2006/relationships/hyperlink" Target="http://www.lunr.js/" TargetMode="External"/><Relationship Id="rId4" Type="http://schemas.openxmlformats.org/officeDocument/2006/relationships/hyperlink" Target="http://www.netlify.com/" TargetMode="External"/><Relationship Id="rId9" Type="http://schemas.openxmlformats.org/officeDocument/2006/relationships/hyperlink" Target="http://www.gohugo.io/" TargetMode="External"/><Relationship Id="rId14" Type="http://schemas.openxmlformats.org/officeDocument/2006/relationships/hyperlink" Target="http://www.hexo.io/" TargetMode="External"/><Relationship Id="rId22" Type="http://schemas.openxmlformats.org/officeDocument/2006/relationships/hyperlink" Target="http://www.formkeep.com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camarada_bakunin/3387283903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link-tothepast.com/wp-content/uploads/2015/01/wargames.jpg" TargetMode="External"/><Relationship Id="rId4" Type="http://schemas.openxmlformats.org/officeDocument/2006/relationships/hyperlink" Target="https://flic.kr/p/bF54D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Back-ends? Where we’re going, we don’t need….back-ends……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SURVEY OF THE STATIC SITE GENERATION ECOSYSTEM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60605" y="5168754"/>
            <a:ext cx="11000943" cy="16958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>
                <a:solidFill>
                  <a:schemeClr val="bg1"/>
                </a:solidFill>
              </a:rPr>
              <a:t>Steven Hicks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pleepleus88.github.io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steven.hicks@centare.com</a:t>
            </a:r>
          </a:p>
        </p:txBody>
      </p:sp>
    </p:spTree>
    <p:extLst>
      <p:ext uri="{BB962C8B-B14F-4D97-AF65-F5344CB8AC3E}">
        <p14:creationId xmlns:p14="http://schemas.microsoft.com/office/powerpoint/2010/main" val="87328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ALLURE OF THE DYNAMIC CMS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112" y="1664738"/>
            <a:ext cx="3895725" cy="3924300"/>
          </a:xfrm>
          <a:prstGeom prst="rect">
            <a:avLst/>
          </a:prstGeom>
        </p:spPr>
      </p:pic>
      <p:sp>
        <p:nvSpPr>
          <p:cNvPr id="6" name="1. i'm so easy to set up"/>
          <p:cNvSpPr txBox="1">
            <a:spLocks/>
          </p:cNvSpPr>
          <p:nvPr/>
        </p:nvSpPr>
        <p:spPr>
          <a:xfrm>
            <a:off x="595751" y="1177893"/>
            <a:ext cx="7105217" cy="4558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3600" dirty="0"/>
              <a:t>“I’m so easy to set up”</a:t>
            </a:r>
          </a:p>
        </p:txBody>
      </p:sp>
    </p:spTree>
    <p:extLst>
      <p:ext uri="{BB962C8B-B14F-4D97-AF65-F5344CB8AC3E}">
        <p14:creationId xmlns:p14="http://schemas.microsoft.com/office/powerpoint/2010/main" val="65836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ALLURE OF THE DYNAMIC CMS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112" y="1664738"/>
            <a:ext cx="3895725" cy="3924300"/>
          </a:xfrm>
          <a:prstGeom prst="rect">
            <a:avLst/>
          </a:prstGeom>
        </p:spPr>
      </p:pic>
      <p:sp>
        <p:nvSpPr>
          <p:cNvPr id="8" name="2. simple enough for your mother"/>
          <p:cNvSpPr txBox="1">
            <a:spLocks/>
          </p:cNvSpPr>
          <p:nvPr/>
        </p:nvSpPr>
        <p:spPr>
          <a:xfrm>
            <a:off x="595751" y="1177894"/>
            <a:ext cx="7105217" cy="4558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3600" dirty="0"/>
              <a:t>“I’m simple enough for your mother to use”</a:t>
            </a:r>
          </a:p>
        </p:txBody>
      </p:sp>
    </p:spTree>
    <p:extLst>
      <p:ext uri="{BB962C8B-B14F-4D97-AF65-F5344CB8AC3E}">
        <p14:creationId xmlns:p14="http://schemas.microsoft.com/office/powerpoint/2010/main" val="195036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ALLURE OF THE DYNAMIC CMS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112" y="1664738"/>
            <a:ext cx="3895725" cy="3924300"/>
          </a:xfrm>
          <a:prstGeom prst="rect">
            <a:avLst/>
          </a:prstGeom>
        </p:spPr>
      </p:pic>
      <p:sp>
        <p:nvSpPr>
          <p:cNvPr id="9" name="3. any other way..."/>
          <p:cNvSpPr txBox="1">
            <a:spLocks/>
          </p:cNvSpPr>
          <p:nvPr/>
        </p:nvSpPr>
        <p:spPr>
          <a:xfrm>
            <a:off x="595751" y="1177893"/>
            <a:ext cx="7105217" cy="45580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3600" dirty="0"/>
              <a:t>“Any other way would be a maintenance nightmare”</a:t>
            </a:r>
          </a:p>
        </p:txBody>
      </p:sp>
    </p:spTree>
    <p:extLst>
      <p:ext uri="{BB962C8B-B14F-4D97-AF65-F5344CB8AC3E}">
        <p14:creationId xmlns:p14="http://schemas.microsoft.com/office/powerpoint/2010/main" val="255449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ALLURE OF THE DYNAMIC CMS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112" y="1664738"/>
            <a:ext cx="3895725" cy="3924300"/>
          </a:xfrm>
          <a:prstGeom prst="rect">
            <a:avLst/>
          </a:prstGeom>
        </p:spPr>
      </p:pic>
      <p:sp>
        <p:nvSpPr>
          <p:cNvPr id="10" name="4. that's just how you do it"/>
          <p:cNvSpPr txBox="1">
            <a:spLocks/>
          </p:cNvSpPr>
          <p:nvPr/>
        </p:nvSpPr>
        <p:spPr>
          <a:xfrm>
            <a:off x="595750" y="1177894"/>
            <a:ext cx="7105218" cy="4558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3600" dirty="0"/>
              <a:t>“That’s just how you do it, baby”</a:t>
            </a:r>
          </a:p>
        </p:txBody>
      </p:sp>
    </p:spTree>
    <p:extLst>
      <p:ext uri="{BB962C8B-B14F-4D97-AF65-F5344CB8AC3E}">
        <p14:creationId xmlns:p14="http://schemas.microsoft.com/office/powerpoint/2010/main" val="213627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HERO RISES</a:t>
            </a:r>
          </a:p>
        </p:txBody>
      </p:sp>
      <p:sp>
        <p:nvSpPr>
          <p:cNvPr id="3" name="1. right tool"/>
          <p:cNvSpPr>
            <a:spLocks noGrp="1"/>
          </p:cNvSpPr>
          <p:nvPr>
            <p:ph type="body" sz="quarter" idx="10"/>
          </p:nvPr>
        </p:nvSpPr>
        <p:spPr>
          <a:xfrm>
            <a:off x="4532956" y="1146997"/>
            <a:ext cx="7057593" cy="460380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“Are we using the right tool?”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6" y="1654711"/>
            <a:ext cx="39433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5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HERO RISES</a:t>
            </a:r>
          </a:p>
        </p:txBody>
      </p:sp>
      <p:sp>
        <p:nvSpPr>
          <p:cNvPr id="4" name="1. right tool"/>
          <p:cNvSpPr txBox="1">
            <a:spLocks/>
          </p:cNvSpPr>
          <p:nvPr/>
        </p:nvSpPr>
        <p:spPr>
          <a:xfrm>
            <a:off x="4532956" y="1146997"/>
            <a:ext cx="7057593" cy="4603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3600" dirty="0"/>
              <a:t>“Is your content truly dynamic?”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6" y="1654711"/>
            <a:ext cx="39433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1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HERO RISES</a:t>
            </a:r>
          </a:p>
        </p:txBody>
      </p:sp>
      <p:sp>
        <p:nvSpPr>
          <p:cNvPr id="4" name="1. right tool"/>
          <p:cNvSpPr txBox="1">
            <a:spLocks/>
          </p:cNvSpPr>
          <p:nvPr/>
        </p:nvSpPr>
        <p:spPr>
          <a:xfrm>
            <a:off x="4532956" y="1146997"/>
            <a:ext cx="7057593" cy="4603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3600" dirty="0"/>
              <a:t>“How often does your content change?”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6" y="1654711"/>
            <a:ext cx="39433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6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HERO RISES</a:t>
            </a:r>
          </a:p>
        </p:txBody>
      </p:sp>
      <p:sp>
        <p:nvSpPr>
          <p:cNvPr id="4" name="1. right tool"/>
          <p:cNvSpPr txBox="1">
            <a:spLocks/>
          </p:cNvSpPr>
          <p:nvPr/>
        </p:nvSpPr>
        <p:spPr>
          <a:xfrm>
            <a:off x="4532956" y="1146997"/>
            <a:ext cx="7057593" cy="4603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3600" dirty="0"/>
              <a:t>“Is a dynamic site worth the cost of support?”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6" y="1654711"/>
            <a:ext cx="39433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4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SURPRISING NUMBERS</a:t>
            </a:r>
          </a:p>
        </p:txBody>
      </p:sp>
      <p:sp>
        <p:nvSpPr>
          <p:cNvPr id="3" name="1"/>
          <p:cNvSpPr>
            <a:spLocks noGrp="1"/>
          </p:cNvSpPr>
          <p:nvPr>
            <p:ph type="body" sz="quarter" idx="10"/>
          </p:nvPr>
        </p:nvSpPr>
        <p:spPr>
          <a:xfrm>
            <a:off x="589606" y="1856092"/>
            <a:ext cx="11000943" cy="471640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of websites on the internet run on WordPress</a:t>
            </a:r>
          </a:p>
        </p:txBody>
      </p:sp>
      <p:sp>
        <p:nvSpPr>
          <p:cNvPr id="5" name="1A"/>
          <p:cNvSpPr txBox="1">
            <a:spLocks/>
          </p:cNvSpPr>
          <p:nvPr/>
        </p:nvSpPr>
        <p:spPr>
          <a:xfrm>
            <a:off x="595750" y="1624782"/>
            <a:ext cx="11000943" cy="2723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1500" b="1" dirty="0"/>
              <a:t>25%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753340" y="6273832"/>
            <a:ext cx="4837209" cy="299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http://pleepleus88.github.io/wordpress-runs-25-percent</a:t>
            </a:r>
          </a:p>
        </p:txBody>
      </p:sp>
    </p:spTree>
    <p:extLst>
      <p:ext uri="{BB962C8B-B14F-4D97-AF65-F5344CB8AC3E}">
        <p14:creationId xmlns:p14="http://schemas.microsoft.com/office/powerpoint/2010/main" val="82730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SURPRISING NUMBERS</a:t>
            </a:r>
          </a:p>
        </p:txBody>
      </p:sp>
      <p:sp>
        <p:nvSpPr>
          <p:cNvPr id="3" name="1"/>
          <p:cNvSpPr>
            <a:spLocks noGrp="1"/>
          </p:cNvSpPr>
          <p:nvPr>
            <p:ph type="body" sz="quarter" idx="10"/>
          </p:nvPr>
        </p:nvSpPr>
        <p:spPr>
          <a:xfrm>
            <a:off x="589606" y="1856088"/>
            <a:ext cx="11000943" cy="471640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of WordPress installs are vulnerable</a:t>
            </a:r>
            <a:endParaRPr lang="en-US" sz="3600" baseline="30000" dirty="0"/>
          </a:p>
        </p:txBody>
      </p:sp>
      <p:sp>
        <p:nvSpPr>
          <p:cNvPr id="5" name="1A"/>
          <p:cNvSpPr txBox="1">
            <a:spLocks/>
          </p:cNvSpPr>
          <p:nvPr/>
        </p:nvSpPr>
        <p:spPr>
          <a:xfrm>
            <a:off x="595750" y="1624778"/>
            <a:ext cx="11000943" cy="2723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1500" b="1" dirty="0"/>
              <a:t>70%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753340" y="6273832"/>
            <a:ext cx="4837209" cy="299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http://pleepleus88.github.io/wordpress-vulnerabilities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10708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GUY?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Steven Hicks</a:t>
            </a:r>
          </a:p>
          <a:p>
            <a:r>
              <a:rPr lang="en-US" dirty="0"/>
              <a:t>Full-stack web developer at </a:t>
            </a:r>
            <a:r>
              <a:rPr lang="en-US" dirty="0" err="1"/>
              <a:t>Centare</a:t>
            </a:r>
            <a:endParaRPr lang="en-US" dirty="0"/>
          </a:p>
          <a:p>
            <a:r>
              <a:rPr lang="en-US" dirty="0"/>
              <a:t>&gt;15 years experience</a:t>
            </a:r>
          </a:p>
          <a:p>
            <a:r>
              <a:rPr lang="en-US" dirty="0">
                <a:hlinkClick r:id="rId3"/>
              </a:rPr>
              <a:t>http://pleepleus88.github.io</a:t>
            </a:r>
            <a:endParaRPr lang="en-US" dirty="0"/>
          </a:p>
          <a:p>
            <a:r>
              <a:rPr lang="en-US" dirty="0"/>
              <a:t>steven.hicks@centare.com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199" y="1578511"/>
            <a:ext cx="39433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8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SURPRISING NUMBERS</a:t>
            </a:r>
          </a:p>
        </p:txBody>
      </p:sp>
      <p:sp>
        <p:nvSpPr>
          <p:cNvPr id="8" name="3"/>
          <p:cNvSpPr txBox="1">
            <a:spLocks/>
          </p:cNvSpPr>
          <p:nvPr/>
        </p:nvSpPr>
        <p:spPr>
          <a:xfrm>
            <a:off x="595750" y="2832153"/>
            <a:ext cx="11000943" cy="2723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/>
              <a:t>of the top 50 WordPress plugins are vulnerable</a:t>
            </a:r>
          </a:p>
        </p:txBody>
      </p:sp>
      <p:sp>
        <p:nvSpPr>
          <p:cNvPr id="9" name="3A"/>
          <p:cNvSpPr txBox="1">
            <a:spLocks/>
          </p:cNvSpPr>
          <p:nvPr/>
        </p:nvSpPr>
        <p:spPr>
          <a:xfrm>
            <a:off x="595750" y="1624777"/>
            <a:ext cx="11000943" cy="2723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1500" b="1" dirty="0"/>
              <a:t>20%</a:t>
            </a:r>
          </a:p>
        </p:txBody>
      </p:sp>
      <p:sp>
        <p:nvSpPr>
          <p:cNvPr id="6" name="3B"/>
          <p:cNvSpPr txBox="1">
            <a:spLocks/>
          </p:cNvSpPr>
          <p:nvPr/>
        </p:nvSpPr>
        <p:spPr>
          <a:xfrm>
            <a:off x="6753340" y="6273832"/>
            <a:ext cx="4837209" cy="299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http://pleepleus88.github.io/wordpress-vulnerabilities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403" y="2363014"/>
            <a:ext cx="54673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0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3A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8000" b="1" dirty="0"/>
              <a:t>GOALS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8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DO YOU MEAN “STATIC”? </a:t>
            </a:r>
            <a:endParaRPr lang="en-US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why do you keep putting it in quotes?</a:t>
            </a:r>
          </a:p>
        </p:txBody>
      </p:sp>
    </p:spTree>
    <p:extLst>
      <p:ext uri="{BB962C8B-B14F-4D97-AF65-F5344CB8AC3E}">
        <p14:creationId xmlns:p14="http://schemas.microsoft.com/office/powerpoint/2010/main" val="208064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WEBSITES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9607" y="1452331"/>
            <a:ext cx="6405434" cy="4716406"/>
          </a:xfrm>
        </p:spPr>
        <p:txBody>
          <a:bodyPr/>
          <a:lstStyle/>
          <a:p>
            <a:r>
              <a:rPr lang="en-US" dirty="0"/>
              <a:t>Content is generated dynamically, upon request</a:t>
            </a:r>
          </a:p>
          <a:p>
            <a:pPr lvl="1"/>
            <a:r>
              <a:rPr lang="en-US" dirty="0"/>
              <a:t>Custom build</a:t>
            </a:r>
          </a:p>
          <a:p>
            <a:pPr lvl="1"/>
            <a:r>
              <a:rPr lang="en-US" dirty="0"/>
              <a:t>CMS</a:t>
            </a:r>
          </a:p>
          <a:p>
            <a:pPr lvl="1"/>
            <a:endParaRPr lang="en-US" dirty="0"/>
          </a:p>
          <a:p>
            <a:pPr marL="354012" lvl="1" indent="0">
              <a:buNone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116415" y="1703481"/>
            <a:ext cx="4355410" cy="4389902"/>
            <a:chOff x="5452843" y="1173309"/>
            <a:chExt cx="3145447" cy="3170358"/>
          </a:xfrm>
        </p:grpSpPr>
        <p:sp>
          <p:nvSpPr>
            <p:cNvPr id="5" name="joomla rectangle"/>
            <p:cNvSpPr/>
            <p:nvPr/>
          </p:nvSpPr>
          <p:spPr>
            <a:xfrm>
              <a:off x="6654247" y="2763000"/>
              <a:ext cx="1944043" cy="790333"/>
            </a:xfrm>
            <a:prstGeom prst="rect">
              <a:avLst/>
            </a:prstGeom>
            <a:solidFill>
              <a:srgbClr val="AECC2A">
                <a:alpha val="1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rupal square"/>
            <p:cNvSpPr/>
            <p:nvPr/>
          </p:nvSpPr>
          <p:spPr>
            <a:xfrm>
              <a:off x="5452843" y="1173309"/>
              <a:ext cx="1197875" cy="1055910"/>
            </a:xfrm>
            <a:prstGeom prst="rect">
              <a:avLst/>
            </a:prstGeom>
            <a:solidFill>
              <a:srgbClr val="AECC2A">
                <a:alpha val="1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kentico rectangle"/>
            <p:cNvSpPr/>
            <p:nvPr/>
          </p:nvSpPr>
          <p:spPr>
            <a:xfrm>
              <a:off x="6650718" y="1966839"/>
              <a:ext cx="1944043" cy="796161"/>
            </a:xfrm>
            <a:prstGeom prst="rect">
              <a:avLst/>
            </a:prstGeom>
            <a:solidFill>
              <a:srgbClr val="221A5B">
                <a:alpha val="1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wordpress square"/>
            <p:cNvSpPr/>
            <p:nvPr/>
          </p:nvSpPr>
          <p:spPr>
            <a:xfrm>
              <a:off x="5452844" y="3296278"/>
              <a:ext cx="1201401" cy="1047284"/>
            </a:xfrm>
            <a:prstGeom prst="rect">
              <a:avLst/>
            </a:prstGeom>
            <a:solidFill>
              <a:srgbClr val="221A5B">
                <a:alpha val="1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quarespace square"/>
            <p:cNvSpPr/>
            <p:nvPr/>
          </p:nvSpPr>
          <p:spPr>
            <a:xfrm>
              <a:off x="5452844" y="2229216"/>
              <a:ext cx="1201401" cy="1067062"/>
            </a:xfrm>
            <a:prstGeom prst="rect">
              <a:avLst/>
            </a:prstGeom>
            <a:solidFill>
              <a:srgbClr val="E57C23">
                <a:alpha val="1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itecore rectangle"/>
            <p:cNvSpPr/>
            <p:nvPr/>
          </p:nvSpPr>
          <p:spPr>
            <a:xfrm>
              <a:off x="6650718" y="1173592"/>
              <a:ext cx="1944043" cy="793247"/>
            </a:xfrm>
            <a:prstGeom prst="rect">
              <a:avLst/>
            </a:prstGeom>
            <a:solidFill>
              <a:srgbClr val="E57C23">
                <a:alpha val="1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umbraco rectangle"/>
            <p:cNvSpPr/>
            <p:nvPr/>
          </p:nvSpPr>
          <p:spPr>
            <a:xfrm>
              <a:off x="6654246" y="3553334"/>
              <a:ext cx="1944044" cy="790333"/>
            </a:xfrm>
            <a:prstGeom prst="rect">
              <a:avLst/>
            </a:prstGeom>
            <a:solidFill>
              <a:srgbClr val="E57C23">
                <a:alpha val="1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2" descr="joomla-development.png (540×230)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3293" y="2770939"/>
              <a:ext cx="1777341" cy="757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drupal-logo.png (857×1000)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9539" y="1200158"/>
              <a:ext cx="858892" cy="1002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0" descr="sitecore.png (266×266)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76" b="33364"/>
            <a:stretch/>
          </p:blipFill>
          <p:spPr bwMode="auto">
            <a:xfrm>
              <a:off x="6733295" y="1272410"/>
              <a:ext cx="1778895" cy="595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umbraco.png (550×165)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1566" y="3664462"/>
              <a:ext cx="1777341" cy="533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Kentico_2D_base_width1200px.png (1200×421)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1564" y="2050179"/>
              <a:ext cx="1777341" cy="62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6" descr="squarespace_vertical.png (1200×809)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0235" y="2388756"/>
              <a:ext cx="1207501" cy="814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8" descr="wordpress-logo.png (500×310)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2153" y="3482666"/>
              <a:ext cx="1044437" cy="647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06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WEBSITES</a:t>
            </a:r>
          </a:p>
        </p:txBody>
      </p:sp>
      <p:pic>
        <p:nvPicPr>
          <p:cNvPr id="16" name="1"/>
          <p:cNvPicPr>
            <a:picLocks noChangeAspect="1"/>
          </p:cNvPicPr>
          <p:nvPr/>
        </p:nvPicPr>
        <p:blipFill rotWithShape="1">
          <a:blip r:embed="rId3"/>
          <a:srcRect r="84351"/>
          <a:stretch/>
        </p:blipFill>
        <p:spPr>
          <a:xfrm>
            <a:off x="300725" y="2457647"/>
            <a:ext cx="1813825" cy="2018906"/>
          </a:xfrm>
          <a:prstGeom prst="rect">
            <a:avLst/>
          </a:prstGeom>
        </p:spPr>
      </p:pic>
      <p:pic>
        <p:nvPicPr>
          <p:cNvPr id="7" name="2"/>
          <p:cNvPicPr>
            <a:picLocks noChangeAspect="1"/>
          </p:cNvPicPr>
          <p:nvPr/>
        </p:nvPicPr>
        <p:blipFill rotWithShape="1">
          <a:blip r:embed="rId3"/>
          <a:srcRect l="15648" r="46824"/>
          <a:stretch/>
        </p:blipFill>
        <p:spPr>
          <a:xfrm>
            <a:off x="2114550" y="2457647"/>
            <a:ext cx="4349750" cy="2018906"/>
          </a:xfrm>
          <a:prstGeom prst="rect">
            <a:avLst/>
          </a:prstGeom>
        </p:spPr>
      </p:pic>
      <p:pic>
        <p:nvPicPr>
          <p:cNvPr id="14" name="3"/>
          <p:cNvPicPr>
            <a:picLocks noChangeAspect="1"/>
          </p:cNvPicPr>
          <p:nvPr/>
        </p:nvPicPr>
        <p:blipFill rotWithShape="1">
          <a:blip r:embed="rId3"/>
          <a:srcRect l="53177" r="22114"/>
          <a:stretch/>
        </p:blipFill>
        <p:spPr>
          <a:xfrm>
            <a:off x="6464299" y="2457647"/>
            <a:ext cx="2863851" cy="2018906"/>
          </a:xfrm>
          <a:prstGeom prst="rect">
            <a:avLst/>
          </a:prstGeom>
        </p:spPr>
      </p:pic>
      <p:pic>
        <p:nvPicPr>
          <p:cNvPr id="15" name="4"/>
          <p:cNvPicPr>
            <a:picLocks noChangeAspect="1"/>
          </p:cNvPicPr>
          <p:nvPr/>
        </p:nvPicPr>
        <p:blipFill rotWithShape="1">
          <a:blip r:embed="rId3"/>
          <a:srcRect l="77886"/>
          <a:stretch/>
        </p:blipFill>
        <p:spPr>
          <a:xfrm>
            <a:off x="9328150" y="2457647"/>
            <a:ext cx="2563124" cy="201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4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“STATIC” WEBSITES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9607" y="1452331"/>
            <a:ext cx="7199816" cy="4716406"/>
          </a:xfrm>
        </p:spPr>
        <p:txBody>
          <a:bodyPr>
            <a:normAutofit/>
          </a:bodyPr>
          <a:lstStyle/>
          <a:p>
            <a:r>
              <a:rPr lang="en-US" dirty="0"/>
              <a:t>Content is stored statically on the server as html</a:t>
            </a:r>
          </a:p>
          <a:p>
            <a:r>
              <a:rPr lang="en-US" dirty="0"/>
              <a:t>Typically built with a static site generator</a:t>
            </a:r>
          </a:p>
          <a:p>
            <a:pPr lvl="1"/>
            <a:endParaRPr lang="en-US" dirty="0"/>
          </a:p>
          <a:p>
            <a:pPr marL="354012" lvl="1" indent="0">
              <a:buNone/>
            </a:pP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7914870" y="1697719"/>
            <a:ext cx="2712830" cy="4415691"/>
            <a:chOff x="6102572" y="1142661"/>
            <a:chExt cx="1947571" cy="3170074"/>
          </a:xfrm>
        </p:grpSpPr>
        <p:sp>
          <p:nvSpPr>
            <p:cNvPr id="20" name="joomla rectangle"/>
            <p:cNvSpPr/>
            <p:nvPr/>
          </p:nvSpPr>
          <p:spPr>
            <a:xfrm>
              <a:off x="6106099" y="2732069"/>
              <a:ext cx="1944044" cy="790333"/>
            </a:xfrm>
            <a:prstGeom prst="rect">
              <a:avLst/>
            </a:prstGeom>
            <a:solidFill>
              <a:srgbClr val="AECC2A">
                <a:alpha val="1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kentico rectangle"/>
            <p:cNvSpPr/>
            <p:nvPr/>
          </p:nvSpPr>
          <p:spPr>
            <a:xfrm>
              <a:off x="6102572" y="1935908"/>
              <a:ext cx="1944044" cy="796161"/>
            </a:xfrm>
            <a:prstGeom prst="rect">
              <a:avLst/>
            </a:prstGeom>
            <a:solidFill>
              <a:srgbClr val="221A5B">
                <a:alpha val="1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sitecore rectangle"/>
            <p:cNvSpPr/>
            <p:nvPr/>
          </p:nvSpPr>
          <p:spPr>
            <a:xfrm>
              <a:off x="6102572" y="1142661"/>
              <a:ext cx="1944044" cy="793247"/>
            </a:xfrm>
            <a:prstGeom prst="rect">
              <a:avLst/>
            </a:prstGeom>
            <a:solidFill>
              <a:srgbClr val="E57C23">
                <a:alpha val="1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umbraco rectangle"/>
            <p:cNvSpPr/>
            <p:nvPr/>
          </p:nvSpPr>
          <p:spPr>
            <a:xfrm>
              <a:off x="6106099" y="3522402"/>
              <a:ext cx="1944044" cy="790333"/>
            </a:xfrm>
            <a:prstGeom prst="rect">
              <a:avLst/>
            </a:prstGeom>
            <a:solidFill>
              <a:srgbClr val="E57C23">
                <a:alpha val="1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8" descr="hugo-logo.png (565×151)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5146" y="2095686"/>
              <a:ext cx="1783318" cy="476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1424055625jekyll.png (573×254)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5146" y="1157598"/>
              <a:ext cx="1771409" cy="785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30" t="23115" r="14170" b="22993"/>
            <a:stretch/>
          </p:blipFill>
          <p:spPr>
            <a:xfrm>
              <a:off x="6200048" y="3555258"/>
              <a:ext cx="1768416" cy="724619"/>
            </a:xfrm>
            <a:prstGeom prst="rect">
              <a:avLst/>
            </a:prstGeom>
          </p:spPr>
        </p:pic>
        <p:pic>
          <p:nvPicPr>
            <p:cNvPr id="27" name="Picture 12" descr="gitbook_logo.png (730×550)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252" b="38169"/>
            <a:stretch/>
          </p:blipFill>
          <p:spPr bwMode="auto">
            <a:xfrm>
              <a:off x="6152893" y="2879424"/>
              <a:ext cx="1850456" cy="482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1745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“STATIC” WEBSITES</a:t>
            </a:r>
          </a:p>
        </p:txBody>
      </p:sp>
      <p:pic>
        <p:nvPicPr>
          <p:cNvPr id="6" name="1A"/>
          <p:cNvPicPr>
            <a:picLocks noChangeAspect="1"/>
          </p:cNvPicPr>
          <p:nvPr/>
        </p:nvPicPr>
        <p:blipFill rotWithShape="1">
          <a:blip r:embed="rId3"/>
          <a:srcRect r="80693"/>
          <a:stretch/>
        </p:blipFill>
        <p:spPr>
          <a:xfrm>
            <a:off x="1177025" y="2467741"/>
            <a:ext cx="1813825" cy="1916284"/>
          </a:xfrm>
          <a:prstGeom prst="rect">
            <a:avLst/>
          </a:prstGeom>
        </p:spPr>
      </p:pic>
      <p:pic>
        <p:nvPicPr>
          <p:cNvPr id="7" name="2A"/>
          <p:cNvPicPr>
            <a:picLocks noChangeAspect="1"/>
          </p:cNvPicPr>
          <p:nvPr/>
        </p:nvPicPr>
        <p:blipFill rotWithShape="1">
          <a:blip r:embed="rId3"/>
          <a:srcRect l="19307" r="34394"/>
          <a:stretch/>
        </p:blipFill>
        <p:spPr>
          <a:xfrm>
            <a:off x="2990849" y="2467741"/>
            <a:ext cx="4349751" cy="1916284"/>
          </a:xfrm>
          <a:prstGeom prst="rect">
            <a:avLst/>
          </a:prstGeom>
        </p:spPr>
      </p:pic>
      <p:pic>
        <p:nvPicPr>
          <p:cNvPr id="8" name="3A"/>
          <p:cNvPicPr>
            <a:picLocks noChangeAspect="1"/>
          </p:cNvPicPr>
          <p:nvPr/>
        </p:nvPicPr>
        <p:blipFill rotWithShape="1">
          <a:blip r:embed="rId3"/>
          <a:srcRect l="65606"/>
          <a:stretch/>
        </p:blipFill>
        <p:spPr>
          <a:xfrm>
            <a:off x="7340599" y="2467741"/>
            <a:ext cx="3231243" cy="191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6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VS “STATIC”</a:t>
            </a:r>
          </a:p>
        </p:txBody>
      </p:sp>
      <p:pic>
        <p:nvPicPr>
          <p:cNvPr id="11" name="1"/>
          <p:cNvPicPr>
            <a:picLocks noChangeAspect="1"/>
          </p:cNvPicPr>
          <p:nvPr/>
        </p:nvPicPr>
        <p:blipFill rotWithShape="1">
          <a:blip r:embed="rId3"/>
          <a:srcRect r="84351"/>
          <a:stretch/>
        </p:blipFill>
        <p:spPr>
          <a:xfrm>
            <a:off x="300725" y="1498344"/>
            <a:ext cx="1813825" cy="2018906"/>
          </a:xfrm>
          <a:prstGeom prst="rect">
            <a:avLst/>
          </a:prstGeom>
        </p:spPr>
      </p:pic>
      <p:pic>
        <p:nvPicPr>
          <p:cNvPr id="12" name="2"/>
          <p:cNvPicPr>
            <a:picLocks noChangeAspect="1"/>
          </p:cNvPicPr>
          <p:nvPr/>
        </p:nvPicPr>
        <p:blipFill rotWithShape="1">
          <a:blip r:embed="rId3"/>
          <a:srcRect l="15648" r="46824"/>
          <a:stretch/>
        </p:blipFill>
        <p:spPr>
          <a:xfrm>
            <a:off x="2114550" y="1498344"/>
            <a:ext cx="4349750" cy="2018906"/>
          </a:xfrm>
          <a:prstGeom prst="rect">
            <a:avLst/>
          </a:prstGeom>
        </p:spPr>
      </p:pic>
      <p:pic>
        <p:nvPicPr>
          <p:cNvPr id="13" name="3"/>
          <p:cNvPicPr>
            <a:picLocks noChangeAspect="1"/>
          </p:cNvPicPr>
          <p:nvPr/>
        </p:nvPicPr>
        <p:blipFill rotWithShape="1">
          <a:blip r:embed="rId3"/>
          <a:srcRect l="53177" r="22114"/>
          <a:stretch/>
        </p:blipFill>
        <p:spPr>
          <a:xfrm>
            <a:off x="6464299" y="1498344"/>
            <a:ext cx="2863851" cy="2018906"/>
          </a:xfrm>
          <a:prstGeom prst="rect">
            <a:avLst/>
          </a:prstGeom>
        </p:spPr>
      </p:pic>
      <p:pic>
        <p:nvPicPr>
          <p:cNvPr id="14" name="4"/>
          <p:cNvPicPr>
            <a:picLocks noChangeAspect="1"/>
          </p:cNvPicPr>
          <p:nvPr/>
        </p:nvPicPr>
        <p:blipFill rotWithShape="1">
          <a:blip r:embed="rId3"/>
          <a:srcRect l="77886"/>
          <a:stretch/>
        </p:blipFill>
        <p:spPr>
          <a:xfrm>
            <a:off x="9328150" y="1498344"/>
            <a:ext cx="2563124" cy="2018906"/>
          </a:xfrm>
          <a:prstGeom prst="rect">
            <a:avLst/>
          </a:prstGeom>
        </p:spPr>
      </p:pic>
      <p:pic>
        <p:nvPicPr>
          <p:cNvPr id="3" name="1A"/>
          <p:cNvPicPr>
            <a:picLocks noChangeAspect="1"/>
          </p:cNvPicPr>
          <p:nvPr/>
        </p:nvPicPr>
        <p:blipFill rotWithShape="1">
          <a:blip r:embed="rId4"/>
          <a:srcRect r="80693"/>
          <a:stretch/>
        </p:blipFill>
        <p:spPr>
          <a:xfrm>
            <a:off x="300725" y="4384025"/>
            <a:ext cx="1813825" cy="1916284"/>
          </a:xfrm>
          <a:prstGeom prst="rect">
            <a:avLst/>
          </a:prstGeom>
        </p:spPr>
      </p:pic>
      <p:pic>
        <p:nvPicPr>
          <p:cNvPr id="15" name="2A"/>
          <p:cNvPicPr>
            <a:picLocks noChangeAspect="1"/>
          </p:cNvPicPr>
          <p:nvPr/>
        </p:nvPicPr>
        <p:blipFill rotWithShape="1">
          <a:blip r:embed="rId4"/>
          <a:srcRect l="19307" r="34394"/>
          <a:stretch/>
        </p:blipFill>
        <p:spPr>
          <a:xfrm>
            <a:off x="2114549" y="4384025"/>
            <a:ext cx="4349751" cy="1916284"/>
          </a:xfrm>
          <a:prstGeom prst="rect">
            <a:avLst/>
          </a:prstGeom>
        </p:spPr>
      </p:pic>
      <p:pic>
        <p:nvPicPr>
          <p:cNvPr id="16" name="3A"/>
          <p:cNvPicPr>
            <a:picLocks noChangeAspect="1"/>
          </p:cNvPicPr>
          <p:nvPr/>
        </p:nvPicPr>
        <p:blipFill rotWithShape="1">
          <a:blip r:embed="rId4"/>
          <a:srcRect l="65606"/>
          <a:stretch/>
        </p:blipFill>
        <p:spPr>
          <a:xfrm>
            <a:off x="6464299" y="4384025"/>
            <a:ext cx="3231243" cy="19162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0725" y="3427059"/>
            <a:ext cx="1861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DYNAMIC</a:t>
            </a:r>
            <a:endParaRPr lang="en-US" sz="200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354" y="6206418"/>
            <a:ext cx="1428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STATIC</a:t>
            </a:r>
            <a:endParaRPr lang="en-US" sz="200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3204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“STATIC” DOES NOT MEAN</a:t>
            </a:r>
          </a:p>
        </p:txBody>
      </p:sp>
      <p:sp>
        <p:nvSpPr>
          <p:cNvPr id="3" name="1. right tool"/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“My website’s content never changes”</a:t>
            </a:r>
          </a:p>
        </p:txBody>
      </p:sp>
    </p:spTree>
    <p:extLst>
      <p:ext uri="{BB962C8B-B14F-4D97-AF65-F5344CB8AC3E}">
        <p14:creationId xmlns:p14="http://schemas.microsoft.com/office/powerpoint/2010/main" val="177447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“STATIC” DOES NOT MEAN</a:t>
            </a:r>
          </a:p>
        </p:txBody>
      </p:sp>
      <p:sp>
        <p:nvSpPr>
          <p:cNvPr id="3" name="1. right tool"/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“My website’s content is not interactive”</a:t>
            </a:r>
          </a:p>
        </p:txBody>
      </p:sp>
    </p:spTree>
    <p:extLst>
      <p:ext uri="{BB962C8B-B14F-4D97-AF65-F5344CB8AC3E}">
        <p14:creationId xmlns:p14="http://schemas.microsoft.com/office/powerpoint/2010/main" val="257352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ABRIDGED HISTORY OF THE WEB</a:t>
            </a:r>
          </a:p>
        </p:txBody>
      </p:sp>
    </p:spTree>
    <p:extLst>
      <p:ext uri="{BB962C8B-B14F-4D97-AF65-F5344CB8AC3E}">
        <p14:creationId xmlns:p14="http://schemas.microsoft.com/office/powerpoint/2010/main" val="88919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“STATIC” DOES NOT MEAN</a:t>
            </a:r>
          </a:p>
        </p:txBody>
      </p:sp>
      <p:sp>
        <p:nvSpPr>
          <p:cNvPr id="3" name="1. right tool"/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“My website’s content is boring and outdated”</a:t>
            </a:r>
          </a:p>
        </p:txBody>
      </p:sp>
    </p:spTree>
    <p:extLst>
      <p:ext uri="{BB962C8B-B14F-4D97-AF65-F5344CB8AC3E}">
        <p14:creationId xmlns:p14="http://schemas.microsoft.com/office/powerpoint/2010/main" val="193569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2450" y="1807814"/>
            <a:ext cx="8263251" cy="4020323"/>
          </a:xfrm>
        </p:spPr>
        <p:txBody>
          <a:bodyPr>
            <a:normAutofit lnSpcReduction="10000"/>
          </a:bodyPr>
          <a:lstStyle/>
          <a:p>
            <a:r>
              <a:rPr lang="en-US" sz="4000" b="1" dirty="0"/>
              <a:t>J</a:t>
            </a:r>
            <a:r>
              <a:rPr lang="en-US" sz="4000" dirty="0"/>
              <a:t>avaScript</a:t>
            </a:r>
          </a:p>
          <a:p>
            <a:endParaRPr lang="en-US" sz="4000" b="1" dirty="0"/>
          </a:p>
          <a:p>
            <a:r>
              <a:rPr lang="en-US" sz="4000" b="1" dirty="0"/>
              <a:t>A</a:t>
            </a:r>
            <a:r>
              <a:rPr lang="en-US" sz="4000" dirty="0"/>
              <a:t>PIs</a:t>
            </a:r>
          </a:p>
          <a:p>
            <a:endParaRPr lang="en-US" sz="4000" b="1" dirty="0"/>
          </a:p>
          <a:p>
            <a:r>
              <a:rPr lang="en-US" sz="4000" b="1" dirty="0"/>
              <a:t>M</a:t>
            </a:r>
            <a:r>
              <a:rPr lang="en-US" sz="4000" dirty="0"/>
              <a:t>arkup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http://www.jamstack.org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92213" y="440009"/>
            <a:ext cx="10499471" cy="9419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The JAM Stack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53" y="826265"/>
            <a:ext cx="2361633" cy="571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5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35161" y="1117600"/>
            <a:ext cx="7975282" cy="2387600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“M” IS FOR MARKUP</a:t>
            </a:r>
            <a:endParaRPr lang="en-US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35160" y="3597275"/>
            <a:ext cx="7975283" cy="1655762"/>
          </a:xfrm>
        </p:spPr>
        <p:txBody>
          <a:bodyPr/>
          <a:lstStyle/>
          <a:p>
            <a:r>
              <a:rPr lang="en-US" dirty="0"/>
              <a:t>Static Site Generators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710" y="-327669"/>
            <a:ext cx="4566491" cy="726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9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www.staticgen.com</a:t>
            </a:r>
          </a:p>
        </p:txBody>
      </p:sp>
      <p:pic>
        <p:nvPicPr>
          <p:cNvPr id="12" name="stat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339" y="239339"/>
            <a:ext cx="9028959" cy="57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2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www.staticgen.com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011" y="240082"/>
            <a:ext cx="9017466" cy="571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2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INSTALL?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generator is different</a:t>
            </a:r>
          </a:p>
          <a:p>
            <a:r>
              <a:rPr lang="en-US" dirty="0"/>
              <a:t>All have good tutorials</a:t>
            </a:r>
          </a:p>
          <a:p>
            <a:pPr marL="354012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4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CUSTOMIZE?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let you write your own CSS/LESS/SASS</a:t>
            </a:r>
          </a:p>
          <a:p>
            <a:r>
              <a:rPr lang="en-US" dirty="0"/>
              <a:t>Some support themes</a:t>
            </a:r>
          </a:p>
          <a:p>
            <a:pPr marL="354012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9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WRITE CONTENT?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9607" y="1452331"/>
            <a:ext cx="5506394" cy="4716406"/>
          </a:xfrm>
        </p:spPr>
        <p:txBody>
          <a:bodyPr>
            <a:normAutofit/>
          </a:bodyPr>
          <a:lstStyle/>
          <a:p>
            <a:r>
              <a:rPr lang="en-US" dirty="0"/>
              <a:t>Using your favorite text editor</a:t>
            </a:r>
          </a:p>
          <a:p>
            <a:r>
              <a:rPr lang="en-US" dirty="0"/>
              <a:t>And your favorite markup and templating languages</a:t>
            </a:r>
          </a:p>
          <a:p>
            <a:pPr marL="354012" lvl="1" indent="0">
              <a:buNone/>
            </a:pPr>
            <a:endParaRPr lang="en-US" dirty="0"/>
          </a:p>
        </p:txBody>
      </p:sp>
      <p:grpSp>
        <p:nvGrpSpPr>
          <p:cNvPr id="18" name="template"/>
          <p:cNvGrpSpPr/>
          <p:nvPr/>
        </p:nvGrpSpPr>
        <p:grpSpPr>
          <a:xfrm>
            <a:off x="6775450" y="1563688"/>
            <a:ext cx="4570413" cy="3519487"/>
            <a:chOff x="6775450" y="1563688"/>
            <a:chExt cx="4570413" cy="3519487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6775450" y="1563688"/>
              <a:ext cx="4551363" cy="3500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5450" y="1563688"/>
              <a:ext cx="4570413" cy="3519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6824663" y="1601788"/>
              <a:ext cx="4454525" cy="3392487"/>
            </a:xfrm>
            <a:custGeom>
              <a:avLst/>
              <a:gdLst>
                <a:gd name="T0" fmla="*/ 730 w 7296"/>
                <a:gd name="T1" fmla="*/ 5568 h 5568"/>
                <a:gd name="T2" fmla="*/ 6566 w 7296"/>
                <a:gd name="T3" fmla="*/ 5568 h 5568"/>
                <a:gd name="T4" fmla="*/ 7296 w 7296"/>
                <a:gd name="T5" fmla="*/ 4838 h 5568"/>
                <a:gd name="T6" fmla="*/ 7296 w 7296"/>
                <a:gd name="T7" fmla="*/ 729 h 5568"/>
                <a:gd name="T8" fmla="*/ 6566 w 7296"/>
                <a:gd name="T9" fmla="*/ 0 h 5568"/>
                <a:gd name="T10" fmla="*/ 730 w 7296"/>
                <a:gd name="T11" fmla="*/ 0 h 5568"/>
                <a:gd name="T12" fmla="*/ 0 w 7296"/>
                <a:gd name="T13" fmla="*/ 729 h 5568"/>
                <a:gd name="T14" fmla="*/ 0 w 7296"/>
                <a:gd name="T15" fmla="*/ 4838 h 5568"/>
                <a:gd name="T16" fmla="*/ 730 w 7296"/>
                <a:gd name="T17" fmla="*/ 5568 h 5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6" h="5568">
                  <a:moveTo>
                    <a:pt x="730" y="5568"/>
                  </a:moveTo>
                  <a:lnTo>
                    <a:pt x="6566" y="5568"/>
                  </a:lnTo>
                  <a:cubicBezTo>
                    <a:pt x="6969" y="5568"/>
                    <a:pt x="7296" y="5241"/>
                    <a:pt x="7296" y="4838"/>
                  </a:cubicBezTo>
                  <a:lnTo>
                    <a:pt x="7296" y="729"/>
                  </a:lnTo>
                  <a:cubicBezTo>
                    <a:pt x="7296" y="326"/>
                    <a:pt x="6969" y="0"/>
                    <a:pt x="6566" y="0"/>
                  </a:cubicBezTo>
                  <a:lnTo>
                    <a:pt x="730" y="0"/>
                  </a:lnTo>
                  <a:cubicBezTo>
                    <a:pt x="327" y="0"/>
                    <a:pt x="0" y="326"/>
                    <a:pt x="0" y="729"/>
                  </a:cubicBezTo>
                  <a:lnTo>
                    <a:pt x="0" y="4838"/>
                  </a:lnTo>
                  <a:cubicBezTo>
                    <a:pt x="0" y="5241"/>
                    <a:pt x="327" y="5568"/>
                    <a:pt x="730" y="5568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6824663" y="1601788"/>
              <a:ext cx="4454525" cy="3392487"/>
            </a:xfrm>
            <a:custGeom>
              <a:avLst/>
              <a:gdLst>
                <a:gd name="T0" fmla="*/ 730 w 7296"/>
                <a:gd name="T1" fmla="*/ 5568 h 5568"/>
                <a:gd name="T2" fmla="*/ 6566 w 7296"/>
                <a:gd name="T3" fmla="*/ 5568 h 5568"/>
                <a:gd name="T4" fmla="*/ 7296 w 7296"/>
                <a:gd name="T5" fmla="*/ 4838 h 5568"/>
                <a:gd name="T6" fmla="*/ 7296 w 7296"/>
                <a:gd name="T7" fmla="*/ 729 h 5568"/>
                <a:gd name="T8" fmla="*/ 6566 w 7296"/>
                <a:gd name="T9" fmla="*/ 0 h 5568"/>
                <a:gd name="T10" fmla="*/ 730 w 7296"/>
                <a:gd name="T11" fmla="*/ 0 h 5568"/>
                <a:gd name="T12" fmla="*/ 0 w 7296"/>
                <a:gd name="T13" fmla="*/ 729 h 5568"/>
                <a:gd name="T14" fmla="*/ 0 w 7296"/>
                <a:gd name="T15" fmla="*/ 4838 h 5568"/>
                <a:gd name="T16" fmla="*/ 730 w 7296"/>
                <a:gd name="T17" fmla="*/ 5568 h 5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6" h="5568">
                  <a:moveTo>
                    <a:pt x="730" y="5568"/>
                  </a:moveTo>
                  <a:lnTo>
                    <a:pt x="6566" y="5568"/>
                  </a:lnTo>
                  <a:cubicBezTo>
                    <a:pt x="6969" y="5568"/>
                    <a:pt x="7296" y="5241"/>
                    <a:pt x="7296" y="4838"/>
                  </a:cubicBezTo>
                  <a:lnTo>
                    <a:pt x="7296" y="729"/>
                  </a:lnTo>
                  <a:cubicBezTo>
                    <a:pt x="7296" y="326"/>
                    <a:pt x="6969" y="0"/>
                    <a:pt x="6566" y="0"/>
                  </a:cubicBezTo>
                  <a:lnTo>
                    <a:pt x="730" y="0"/>
                  </a:lnTo>
                  <a:cubicBezTo>
                    <a:pt x="327" y="0"/>
                    <a:pt x="0" y="326"/>
                    <a:pt x="0" y="729"/>
                  </a:cubicBezTo>
                  <a:lnTo>
                    <a:pt x="0" y="4838"/>
                  </a:lnTo>
                  <a:cubicBezTo>
                    <a:pt x="0" y="5241"/>
                    <a:pt x="327" y="5568"/>
                    <a:pt x="730" y="5568"/>
                  </a:cubicBezTo>
                  <a:close/>
                </a:path>
              </a:pathLst>
            </a:custGeom>
            <a:noFill/>
            <a:ln w="9525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8208963" y="1835150"/>
              <a:ext cx="1895475" cy="43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500" b="1" i="0" u="none" strike="noStrike" cap="none" normalizeH="0" baseline="0" dirty="0">
                  <a:ln>
                    <a:noFill/>
                  </a:ln>
                  <a:solidFill>
                    <a:srgbClr val="FEFFFF"/>
                  </a:solidFill>
                  <a:effectLst/>
                  <a:latin typeface="Arial" panose="020B0604020202020204" pitchFamily="34" charset="0"/>
                </a:rPr>
                <a:t>TEMPLATE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7852538" y="2503487"/>
              <a:ext cx="2405063" cy="1589087"/>
            </a:xfrm>
            <a:custGeom>
              <a:avLst/>
              <a:gdLst>
                <a:gd name="T0" fmla="*/ 390 w 3909"/>
                <a:gd name="T1" fmla="*/ 2606 h 2606"/>
                <a:gd name="T2" fmla="*/ 3518 w 3909"/>
                <a:gd name="T3" fmla="*/ 2606 h 2606"/>
                <a:gd name="T4" fmla="*/ 3909 w 3909"/>
                <a:gd name="T5" fmla="*/ 2215 h 2606"/>
                <a:gd name="T6" fmla="*/ 3909 w 3909"/>
                <a:gd name="T7" fmla="*/ 391 h 2606"/>
                <a:gd name="T8" fmla="*/ 3518 w 3909"/>
                <a:gd name="T9" fmla="*/ 0 h 2606"/>
                <a:gd name="T10" fmla="*/ 390 w 3909"/>
                <a:gd name="T11" fmla="*/ 0 h 2606"/>
                <a:gd name="T12" fmla="*/ 0 w 3909"/>
                <a:gd name="T13" fmla="*/ 391 h 2606"/>
                <a:gd name="T14" fmla="*/ 0 w 3909"/>
                <a:gd name="T15" fmla="*/ 2215 h 2606"/>
                <a:gd name="T16" fmla="*/ 390 w 3909"/>
                <a:gd name="T17" fmla="*/ 2606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9" h="2606">
                  <a:moveTo>
                    <a:pt x="390" y="2606"/>
                  </a:moveTo>
                  <a:lnTo>
                    <a:pt x="3518" y="2606"/>
                  </a:lnTo>
                  <a:cubicBezTo>
                    <a:pt x="3734" y="2606"/>
                    <a:pt x="3909" y="2431"/>
                    <a:pt x="3909" y="2215"/>
                  </a:cubicBezTo>
                  <a:lnTo>
                    <a:pt x="3909" y="391"/>
                  </a:lnTo>
                  <a:cubicBezTo>
                    <a:pt x="3909" y="175"/>
                    <a:pt x="3734" y="0"/>
                    <a:pt x="3518" y="0"/>
                  </a:cubicBezTo>
                  <a:lnTo>
                    <a:pt x="390" y="0"/>
                  </a:lnTo>
                  <a:cubicBezTo>
                    <a:pt x="175" y="0"/>
                    <a:pt x="0" y="175"/>
                    <a:pt x="0" y="391"/>
                  </a:cubicBezTo>
                  <a:lnTo>
                    <a:pt x="0" y="2215"/>
                  </a:lnTo>
                  <a:cubicBezTo>
                    <a:pt x="0" y="2431"/>
                    <a:pt x="175" y="2606"/>
                    <a:pt x="390" y="2606"/>
                  </a:cubicBezTo>
                  <a:close/>
                </a:path>
              </a:pathLst>
            </a:custGeom>
            <a:solidFill>
              <a:schemeClr val="bg1"/>
            </a:solidFill>
            <a:ln w="9525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markup"/>
          <p:cNvGrpSpPr/>
          <p:nvPr/>
        </p:nvGrpSpPr>
        <p:grpSpPr>
          <a:xfrm>
            <a:off x="7859713" y="2503488"/>
            <a:ext cx="2386013" cy="1589087"/>
            <a:chOff x="7859713" y="2503488"/>
            <a:chExt cx="2386013" cy="1589087"/>
          </a:xfrm>
        </p:grpSpPr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7859713" y="2503488"/>
              <a:ext cx="2386013" cy="1589087"/>
            </a:xfrm>
            <a:custGeom>
              <a:avLst/>
              <a:gdLst>
                <a:gd name="T0" fmla="*/ 390 w 3909"/>
                <a:gd name="T1" fmla="*/ 2606 h 2606"/>
                <a:gd name="T2" fmla="*/ 3518 w 3909"/>
                <a:gd name="T3" fmla="*/ 2606 h 2606"/>
                <a:gd name="T4" fmla="*/ 3909 w 3909"/>
                <a:gd name="T5" fmla="*/ 2215 h 2606"/>
                <a:gd name="T6" fmla="*/ 3909 w 3909"/>
                <a:gd name="T7" fmla="*/ 391 h 2606"/>
                <a:gd name="T8" fmla="*/ 3518 w 3909"/>
                <a:gd name="T9" fmla="*/ 0 h 2606"/>
                <a:gd name="T10" fmla="*/ 390 w 3909"/>
                <a:gd name="T11" fmla="*/ 0 h 2606"/>
                <a:gd name="T12" fmla="*/ 0 w 3909"/>
                <a:gd name="T13" fmla="*/ 391 h 2606"/>
                <a:gd name="T14" fmla="*/ 0 w 3909"/>
                <a:gd name="T15" fmla="*/ 2215 h 2606"/>
                <a:gd name="T16" fmla="*/ 390 w 3909"/>
                <a:gd name="T17" fmla="*/ 2606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9" h="2606">
                  <a:moveTo>
                    <a:pt x="390" y="2606"/>
                  </a:moveTo>
                  <a:lnTo>
                    <a:pt x="3518" y="2606"/>
                  </a:lnTo>
                  <a:cubicBezTo>
                    <a:pt x="3734" y="2606"/>
                    <a:pt x="3909" y="2431"/>
                    <a:pt x="3909" y="2215"/>
                  </a:cubicBezTo>
                  <a:lnTo>
                    <a:pt x="3909" y="391"/>
                  </a:lnTo>
                  <a:cubicBezTo>
                    <a:pt x="3909" y="175"/>
                    <a:pt x="3734" y="0"/>
                    <a:pt x="3518" y="0"/>
                  </a:cubicBezTo>
                  <a:lnTo>
                    <a:pt x="390" y="0"/>
                  </a:lnTo>
                  <a:cubicBezTo>
                    <a:pt x="175" y="0"/>
                    <a:pt x="0" y="175"/>
                    <a:pt x="0" y="391"/>
                  </a:cubicBezTo>
                  <a:lnTo>
                    <a:pt x="0" y="2215"/>
                  </a:lnTo>
                  <a:cubicBezTo>
                    <a:pt x="0" y="2431"/>
                    <a:pt x="175" y="2606"/>
                    <a:pt x="390" y="2606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6200000" scaled="1"/>
            </a:gradFill>
            <a:ln w="254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7859713" y="2503488"/>
              <a:ext cx="2386013" cy="1589087"/>
            </a:xfrm>
            <a:custGeom>
              <a:avLst/>
              <a:gdLst>
                <a:gd name="T0" fmla="*/ 390 w 3909"/>
                <a:gd name="T1" fmla="*/ 2606 h 2606"/>
                <a:gd name="T2" fmla="*/ 3518 w 3909"/>
                <a:gd name="T3" fmla="*/ 2606 h 2606"/>
                <a:gd name="T4" fmla="*/ 3909 w 3909"/>
                <a:gd name="T5" fmla="*/ 2215 h 2606"/>
                <a:gd name="T6" fmla="*/ 3909 w 3909"/>
                <a:gd name="T7" fmla="*/ 391 h 2606"/>
                <a:gd name="T8" fmla="*/ 3518 w 3909"/>
                <a:gd name="T9" fmla="*/ 0 h 2606"/>
                <a:gd name="T10" fmla="*/ 390 w 3909"/>
                <a:gd name="T11" fmla="*/ 0 h 2606"/>
                <a:gd name="T12" fmla="*/ 0 w 3909"/>
                <a:gd name="T13" fmla="*/ 391 h 2606"/>
                <a:gd name="T14" fmla="*/ 0 w 3909"/>
                <a:gd name="T15" fmla="*/ 2215 h 2606"/>
                <a:gd name="T16" fmla="*/ 390 w 3909"/>
                <a:gd name="T17" fmla="*/ 2606 h 2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9" h="2606">
                  <a:moveTo>
                    <a:pt x="390" y="2606"/>
                  </a:moveTo>
                  <a:lnTo>
                    <a:pt x="3518" y="2606"/>
                  </a:lnTo>
                  <a:cubicBezTo>
                    <a:pt x="3734" y="2606"/>
                    <a:pt x="3909" y="2431"/>
                    <a:pt x="3909" y="2215"/>
                  </a:cubicBezTo>
                  <a:lnTo>
                    <a:pt x="3909" y="391"/>
                  </a:lnTo>
                  <a:cubicBezTo>
                    <a:pt x="3909" y="175"/>
                    <a:pt x="3734" y="0"/>
                    <a:pt x="3518" y="0"/>
                  </a:cubicBezTo>
                  <a:lnTo>
                    <a:pt x="390" y="0"/>
                  </a:lnTo>
                  <a:cubicBezTo>
                    <a:pt x="175" y="0"/>
                    <a:pt x="0" y="175"/>
                    <a:pt x="0" y="391"/>
                  </a:cubicBezTo>
                  <a:lnTo>
                    <a:pt x="0" y="2215"/>
                  </a:lnTo>
                  <a:cubicBezTo>
                    <a:pt x="0" y="2431"/>
                    <a:pt x="175" y="2606"/>
                    <a:pt x="390" y="2606"/>
                  </a:cubicBezTo>
                  <a:close/>
                </a:path>
              </a:pathLst>
            </a:custGeom>
            <a:noFill/>
            <a:ln w="9525" cap="sq">
              <a:solidFill>
                <a:srgbClr val="C8C8C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8370888" y="3101975"/>
              <a:ext cx="1571625" cy="439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500" b="1" i="0" u="none" strike="noStrike" cap="none" normalizeH="0" baseline="0" dirty="0">
                  <a:ln>
                    <a:noFill/>
                  </a:ln>
                  <a:solidFill>
                    <a:srgbClr val="FEFFFF"/>
                  </a:solidFill>
                  <a:effectLst/>
                  <a:latin typeface="Arial" panose="020B0604020202020204" pitchFamily="34" charset="0"/>
                </a:rPr>
                <a:t>MARKUP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834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- EJS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2" y="2116868"/>
            <a:ext cx="7572375" cy="37433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79119" y="3022382"/>
            <a:ext cx="1570838" cy="284073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83068" y="4605476"/>
            <a:ext cx="1592315" cy="284073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4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- HANDLEBARS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497" y="2117707"/>
            <a:ext cx="7439025" cy="3724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76402" y="3027662"/>
            <a:ext cx="1463385" cy="282988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65979" y="4612667"/>
            <a:ext cx="1631437" cy="282988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1798121" y="6186749"/>
            <a:ext cx="9095653" cy="0"/>
          </a:xfrm>
          <a:prstGeom prst="line">
            <a:avLst/>
          </a:prstGeom>
          <a:ln w="57150">
            <a:headEnd type="oval" w="med" len="med"/>
            <a:tailEnd type="oval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42" y="5802541"/>
            <a:ext cx="2059796" cy="7224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65954" y="535817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570610" y="53581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</a:t>
            </a:r>
          </a:p>
        </p:txBody>
      </p:sp>
      <p:pic>
        <p:nvPicPr>
          <p:cNvPr id="19" name="1. ph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023" y="4092748"/>
            <a:ext cx="1893264" cy="1002099"/>
          </a:xfrm>
          <a:prstGeom prst="rect">
            <a:avLst/>
          </a:prstGeom>
        </p:spPr>
      </p:pic>
      <p:pic>
        <p:nvPicPr>
          <p:cNvPr id="17" name="2. as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425" y="2834095"/>
            <a:ext cx="1674768" cy="1256076"/>
          </a:xfrm>
          <a:prstGeom prst="rect">
            <a:avLst/>
          </a:prstGeom>
        </p:spPr>
      </p:pic>
      <p:pic>
        <p:nvPicPr>
          <p:cNvPr id="16" name="3. asp.ne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7049" y="4163545"/>
            <a:ext cx="1743000" cy="610050"/>
          </a:xfrm>
          <a:prstGeom prst="rect">
            <a:avLst/>
          </a:prstGeom>
        </p:spPr>
      </p:pic>
      <p:pic>
        <p:nvPicPr>
          <p:cNvPr id="20" name="4. rail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387" y="2351218"/>
            <a:ext cx="1342843" cy="1593507"/>
          </a:xfrm>
          <a:prstGeom prst="rect">
            <a:avLst/>
          </a:prstGeom>
        </p:spPr>
      </p:pic>
      <p:pic>
        <p:nvPicPr>
          <p:cNvPr id="15" name="5. nodej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5295" y="4486288"/>
            <a:ext cx="2760434" cy="1380217"/>
          </a:xfrm>
          <a:prstGeom prst="rect">
            <a:avLst/>
          </a:prstGeom>
        </p:spPr>
      </p:pic>
      <p:pic>
        <p:nvPicPr>
          <p:cNvPr id="21" name="6. umbrac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9963" y="3355892"/>
            <a:ext cx="2857500" cy="923925"/>
          </a:xfrm>
          <a:prstGeom prst="rect">
            <a:avLst/>
          </a:prstGeom>
        </p:spPr>
      </p:pic>
      <p:pic>
        <p:nvPicPr>
          <p:cNvPr id="22" name="7. wordpress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3975" y="4383484"/>
            <a:ext cx="2743200" cy="914400"/>
          </a:xfrm>
          <a:prstGeom prst="rect">
            <a:avLst/>
          </a:prstGeom>
        </p:spPr>
      </p:pic>
      <p:pic>
        <p:nvPicPr>
          <p:cNvPr id="18" name="8. joomla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7450" y="2216099"/>
            <a:ext cx="2300097" cy="979671"/>
          </a:xfrm>
          <a:prstGeom prst="rect">
            <a:avLst/>
          </a:prstGeom>
        </p:spPr>
      </p:pic>
      <p:pic>
        <p:nvPicPr>
          <p:cNvPr id="2" name="geocities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06164" y="353836"/>
            <a:ext cx="6579672" cy="4964900"/>
          </a:xfrm>
          <a:prstGeom prst="rect">
            <a:avLst/>
          </a:prstGeom>
        </p:spPr>
      </p:pic>
      <p:pic>
        <p:nvPicPr>
          <p:cNvPr id="3" name="bootstrap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0254" y="458312"/>
            <a:ext cx="7011491" cy="48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5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9000" decel="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46 L 0.37344 0.00046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5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9000" decel="9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344 0.00046 L 0.73151 0.00278 " pathEditMode="relative" rAng="0" ptsTypes="AA">
                                      <p:cBhvr>
                                        <p:cTn id="33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04" y="11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TEMPLATING - JADE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0" y="2127978"/>
            <a:ext cx="6667500" cy="28003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81958" y="3030237"/>
            <a:ext cx="903514" cy="275461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43958" y="4619816"/>
            <a:ext cx="1120408" cy="275461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2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MARKUP - MARKDOWN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7" y="2295009"/>
            <a:ext cx="4566287" cy="27787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222" y="2295009"/>
            <a:ext cx="4914328" cy="274524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266063" y="2962551"/>
            <a:ext cx="1299990" cy="79000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89606" y="1466056"/>
            <a:ext cx="4566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MARKDOWN</a:t>
            </a:r>
            <a:endParaRPr lang="en-US" sz="200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76222" y="1466056"/>
            <a:ext cx="4914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HTML</a:t>
            </a:r>
            <a:endParaRPr lang="en-US" sz="200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99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US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Creating a simple “static” site with Harp</a:t>
            </a:r>
          </a:p>
        </p:txBody>
      </p:sp>
    </p:spTree>
    <p:extLst>
      <p:ext uri="{BB962C8B-B14F-4D97-AF65-F5344CB8AC3E}">
        <p14:creationId xmlns:p14="http://schemas.microsoft.com/office/powerpoint/2010/main" val="300477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0" y="1728008"/>
            <a:ext cx="7975282" cy="2387600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“A” IS FOR APIS, </a:t>
            </a:r>
            <a:br>
              <a:rPr lang="en-US" dirty="0"/>
            </a:br>
            <a:r>
              <a:rPr lang="en-US" dirty="0"/>
              <a:t>“J” IS FOR JAVASCRIPT</a:t>
            </a:r>
            <a:endParaRPr lang="en-US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034" y="-55085"/>
            <a:ext cx="4124055" cy="683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PLUGINS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Facebook</a:t>
            </a:r>
          </a:p>
          <a:p>
            <a:r>
              <a:rPr lang="en-US" dirty="0"/>
              <a:t>Twitter</a:t>
            </a:r>
          </a:p>
          <a:p>
            <a:r>
              <a:rPr lang="en-US" dirty="0"/>
              <a:t>Spotify</a:t>
            </a:r>
          </a:p>
          <a:p>
            <a:r>
              <a:rPr lang="en-US" dirty="0" err="1"/>
              <a:t>SoundCloud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247" y="1530063"/>
            <a:ext cx="3324283" cy="3997348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8218582" y="5548376"/>
            <a:ext cx="2577948" cy="299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http://www.spotify.com</a:t>
            </a:r>
          </a:p>
        </p:txBody>
      </p:sp>
    </p:spTree>
    <p:extLst>
      <p:ext uri="{BB962C8B-B14F-4D97-AF65-F5344CB8AC3E}">
        <p14:creationId xmlns:p14="http://schemas.microsoft.com/office/powerpoint/2010/main" val="340378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Disqus</a:t>
            </a:r>
            <a:endParaRPr lang="en-US" dirty="0"/>
          </a:p>
          <a:p>
            <a:r>
              <a:rPr lang="en-US" dirty="0" err="1"/>
              <a:t>Muut</a:t>
            </a:r>
            <a:endParaRPr lang="en-US" dirty="0"/>
          </a:p>
          <a:p>
            <a:r>
              <a:rPr lang="en-US" dirty="0"/>
              <a:t>Discourse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574" y="1452331"/>
            <a:ext cx="5362976" cy="3519680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9012602" y="4988620"/>
            <a:ext cx="2577948" cy="299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http://www.disqus.com</a:t>
            </a:r>
          </a:p>
        </p:txBody>
      </p:sp>
    </p:spTree>
    <p:extLst>
      <p:ext uri="{BB962C8B-B14F-4D97-AF65-F5344CB8AC3E}">
        <p14:creationId xmlns:p14="http://schemas.microsoft.com/office/powerpoint/2010/main" val="183179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Google</a:t>
            </a:r>
          </a:p>
          <a:p>
            <a:r>
              <a:rPr lang="en-US" dirty="0" err="1"/>
              <a:t>Typeform</a:t>
            </a:r>
            <a:endParaRPr lang="en-US" dirty="0"/>
          </a:p>
          <a:p>
            <a:r>
              <a:rPr lang="en-US" dirty="0" err="1"/>
              <a:t>FormKeep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480" y="1452332"/>
            <a:ext cx="5399070" cy="4928926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9012602" y="6402281"/>
            <a:ext cx="2577948" cy="299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http://www.typeform.com</a:t>
            </a:r>
          </a:p>
        </p:txBody>
      </p:sp>
    </p:spTree>
    <p:extLst>
      <p:ext uri="{BB962C8B-B14F-4D97-AF65-F5344CB8AC3E}">
        <p14:creationId xmlns:p14="http://schemas.microsoft.com/office/powerpoint/2010/main" val="252608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SEARCH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Google Site Search</a:t>
            </a:r>
          </a:p>
          <a:p>
            <a:r>
              <a:rPr lang="en-US" dirty="0"/>
              <a:t>Lunr.js</a:t>
            </a:r>
          </a:p>
          <a:p>
            <a:r>
              <a:rPr lang="en-US" dirty="0" err="1"/>
              <a:t>Swiftype</a:t>
            </a:r>
            <a:endParaRPr lang="en-US" dirty="0"/>
          </a:p>
          <a:p>
            <a:r>
              <a:rPr lang="en-US" dirty="0"/>
              <a:t>List.js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497" y="1452331"/>
            <a:ext cx="3813010" cy="4786544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8455559" y="6248881"/>
            <a:ext cx="2577948" cy="299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http://www.lunrjs.com</a:t>
            </a:r>
          </a:p>
        </p:txBody>
      </p:sp>
    </p:spTree>
    <p:extLst>
      <p:ext uri="{BB962C8B-B14F-4D97-AF65-F5344CB8AC3E}">
        <p14:creationId xmlns:p14="http://schemas.microsoft.com/office/powerpoint/2010/main" val="4435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PROFILES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Firebase</a:t>
            </a:r>
          </a:p>
          <a:p>
            <a:r>
              <a:rPr lang="en-US" dirty="0"/>
              <a:t>UserApp.io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558" y="1357241"/>
            <a:ext cx="5698992" cy="4906585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9012601" y="6273832"/>
            <a:ext cx="2577948" cy="299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http://www.userapp.io</a:t>
            </a:r>
          </a:p>
        </p:txBody>
      </p:sp>
    </p:spTree>
    <p:extLst>
      <p:ext uri="{BB962C8B-B14F-4D97-AF65-F5344CB8AC3E}">
        <p14:creationId xmlns:p14="http://schemas.microsoft.com/office/powerpoint/2010/main" val="415031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SnipCart</a:t>
            </a:r>
            <a:endParaRPr lang="en-US" dirty="0"/>
          </a:p>
          <a:p>
            <a:r>
              <a:rPr lang="en-US" dirty="0" err="1"/>
              <a:t>Moltin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231" y="1452331"/>
            <a:ext cx="5965442" cy="3583609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8995725" y="5011664"/>
            <a:ext cx="2577948" cy="299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http://www.snipcart.com</a:t>
            </a:r>
          </a:p>
        </p:txBody>
      </p:sp>
    </p:spTree>
    <p:extLst>
      <p:ext uri="{BB962C8B-B14F-4D97-AF65-F5344CB8AC3E}">
        <p14:creationId xmlns:p14="http://schemas.microsoft.com/office/powerpoint/2010/main" val="320500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264" y="589887"/>
            <a:ext cx="9095104" cy="54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0606" y="1122363"/>
            <a:ext cx="7975282" cy="2387600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WHY GO “STATIC”?</a:t>
            </a:r>
            <a:endParaRPr lang="en-US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0605" y="3602038"/>
            <a:ext cx="7975283" cy="1655762"/>
          </a:xfrm>
        </p:spPr>
        <p:txBody>
          <a:bodyPr/>
          <a:lstStyle/>
          <a:p>
            <a:r>
              <a:rPr lang="en-US" dirty="0"/>
              <a:t>And when is it appropriate?</a:t>
            </a:r>
          </a:p>
        </p:txBody>
      </p:sp>
    </p:spTree>
    <p:extLst>
      <p:ext uri="{BB962C8B-B14F-4D97-AF65-F5344CB8AC3E}">
        <p14:creationId xmlns:p14="http://schemas.microsoft.com/office/powerpoint/2010/main" val="352120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GO “STATIC”?</a:t>
            </a:r>
          </a:p>
        </p:txBody>
      </p:sp>
      <p:sp>
        <p:nvSpPr>
          <p:cNvPr id="3" name="1"/>
          <p:cNvSpPr>
            <a:spLocks noGrp="1"/>
          </p:cNvSpPr>
          <p:nvPr>
            <p:ph type="body" sz="quarter" idx="10"/>
          </p:nvPr>
        </p:nvSpPr>
        <p:spPr>
          <a:xfrm>
            <a:off x="589607" y="2312953"/>
            <a:ext cx="6675896" cy="471640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Faster delivery of content </a:t>
            </a:r>
          </a:p>
        </p:txBody>
      </p:sp>
      <p:sp>
        <p:nvSpPr>
          <p:cNvPr id="5" name="1A"/>
          <p:cNvSpPr txBox="1">
            <a:spLocks/>
          </p:cNvSpPr>
          <p:nvPr/>
        </p:nvSpPr>
        <p:spPr>
          <a:xfrm>
            <a:off x="595750" y="2066734"/>
            <a:ext cx="6669753" cy="1678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8800" b="1" dirty="0"/>
              <a:t>Speed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484" y="1817354"/>
            <a:ext cx="4107124" cy="409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4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GO “STATIC”?</a:t>
            </a:r>
          </a:p>
        </p:txBody>
      </p:sp>
      <p:sp>
        <p:nvSpPr>
          <p:cNvPr id="3" name="1"/>
          <p:cNvSpPr>
            <a:spLocks noGrp="1"/>
          </p:cNvSpPr>
          <p:nvPr>
            <p:ph type="body" sz="quarter" idx="10"/>
          </p:nvPr>
        </p:nvSpPr>
        <p:spPr>
          <a:xfrm>
            <a:off x="589606" y="2312946"/>
            <a:ext cx="6675897" cy="471640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Fewer attack vectors</a:t>
            </a:r>
          </a:p>
        </p:txBody>
      </p:sp>
      <p:sp>
        <p:nvSpPr>
          <p:cNvPr id="5" name="1A"/>
          <p:cNvSpPr txBox="1">
            <a:spLocks/>
          </p:cNvSpPr>
          <p:nvPr/>
        </p:nvSpPr>
        <p:spPr>
          <a:xfrm>
            <a:off x="595750" y="2066727"/>
            <a:ext cx="6669753" cy="1678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8800" b="1" dirty="0"/>
              <a:t>Security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483" y="1822491"/>
            <a:ext cx="4155887" cy="414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7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GO “STATIC”?</a:t>
            </a:r>
          </a:p>
        </p:txBody>
      </p:sp>
      <p:sp>
        <p:nvSpPr>
          <p:cNvPr id="3" name="1"/>
          <p:cNvSpPr>
            <a:spLocks noGrp="1"/>
          </p:cNvSpPr>
          <p:nvPr>
            <p:ph type="body" sz="quarter" idx="10"/>
          </p:nvPr>
        </p:nvSpPr>
        <p:spPr>
          <a:xfrm>
            <a:off x="589606" y="2312948"/>
            <a:ext cx="6675897" cy="471640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Fewer moving parts</a:t>
            </a:r>
          </a:p>
        </p:txBody>
      </p:sp>
      <p:sp>
        <p:nvSpPr>
          <p:cNvPr id="5" name="1A"/>
          <p:cNvSpPr txBox="1">
            <a:spLocks/>
          </p:cNvSpPr>
          <p:nvPr/>
        </p:nvSpPr>
        <p:spPr>
          <a:xfrm>
            <a:off x="595750" y="2066729"/>
            <a:ext cx="6669753" cy="1678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8800" b="1" dirty="0"/>
              <a:t>Simplicity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875" y="1829208"/>
            <a:ext cx="4087378" cy="409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0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GO “STATIC”?</a:t>
            </a:r>
          </a:p>
        </p:txBody>
      </p:sp>
      <p:sp>
        <p:nvSpPr>
          <p:cNvPr id="3" name="1"/>
          <p:cNvSpPr>
            <a:spLocks noGrp="1"/>
          </p:cNvSpPr>
          <p:nvPr>
            <p:ph type="body" sz="quarter" idx="10"/>
          </p:nvPr>
        </p:nvSpPr>
        <p:spPr>
          <a:xfrm>
            <a:off x="589606" y="2312948"/>
            <a:ext cx="6675897" cy="471640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CDN ready</a:t>
            </a:r>
          </a:p>
        </p:txBody>
      </p:sp>
      <p:sp>
        <p:nvSpPr>
          <p:cNvPr id="5" name="1A"/>
          <p:cNvSpPr txBox="1">
            <a:spLocks/>
          </p:cNvSpPr>
          <p:nvPr/>
        </p:nvSpPr>
        <p:spPr>
          <a:xfrm>
            <a:off x="595750" y="2066729"/>
            <a:ext cx="6669753" cy="1678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8800" b="1" dirty="0"/>
              <a:t>Scalability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730" y="1817783"/>
            <a:ext cx="4127212" cy="411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6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GO “STATIC”?</a:t>
            </a:r>
          </a:p>
        </p:txBody>
      </p:sp>
      <p:sp>
        <p:nvSpPr>
          <p:cNvPr id="3" name="1"/>
          <p:cNvSpPr>
            <a:spLocks noGrp="1"/>
          </p:cNvSpPr>
          <p:nvPr>
            <p:ph type="body" sz="quarter" idx="10"/>
          </p:nvPr>
        </p:nvSpPr>
        <p:spPr>
          <a:xfrm>
            <a:off x="589606" y="2323705"/>
            <a:ext cx="6675897" cy="471640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Built-in history</a:t>
            </a:r>
          </a:p>
        </p:txBody>
      </p:sp>
      <p:sp>
        <p:nvSpPr>
          <p:cNvPr id="5" name="1A"/>
          <p:cNvSpPr txBox="1">
            <a:spLocks/>
          </p:cNvSpPr>
          <p:nvPr/>
        </p:nvSpPr>
        <p:spPr>
          <a:xfrm>
            <a:off x="595750" y="2077486"/>
            <a:ext cx="6669753" cy="1678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8800" b="1" dirty="0"/>
              <a:t>Source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655" y="1828840"/>
            <a:ext cx="4087378" cy="409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5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GO “STATIC”?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9607" y="1452331"/>
            <a:ext cx="4300218" cy="4716406"/>
          </a:xfrm>
        </p:spPr>
        <p:txBody>
          <a:bodyPr>
            <a:normAutofit/>
          </a:bodyPr>
          <a:lstStyle/>
          <a:p>
            <a:r>
              <a:rPr lang="en-US" dirty="0"/>
              <a:t>You are building a simple site</a:t>
            </a:r>
          </a:p>
          <a:p>
            <a:pPr lvl="1"/>
            <a:r>
              <a:rPr lang="en-US" dirty="0"/>
              <a:t>Blog</a:t>
            </a:r>
          </a:p>
          <a:p>
            <a:pPr lvl="1"/>
            <a:r>
              <a:rPr lang="en-US" dirty="0"/>
              <a:t>Portfolio</a:t>
            </a:r>
          </a:p>
          <a:p>
            <a:pPr lvl="1"/>
            <a:r>
              <a:rPr lang="en-US" dirty="0"/>
              <a:t>Brochure site</a:t>
            </a:r>
          </a:p>
          <a:p>
            <a:pPr lvl="1"/>
            <a:r>
              <a:rPr lang="en-US" dirty="0"/>
              <a:t>Documentation</a:t>
            </a:r>
          </a:p>
          <a:p>
            <a:pPr lvl="1"/>
            <a:r>
              <a:rPr lang="en-US" dirty="0"/>
              <a:t>Style guide</a:t>
            </a:r>
          </a:p>
        </p:txBody>
      </p:sp>
      <p:pic>
        <p:nvPicPr>
          <p:cNvPr id="7" name="blog"/>
          <p:cNvPicPr>
            <a:picLocks noChangeAspect="1"/>
          </p:cNvPicPr>
          <p:nvPr/>
        </p:nvPicPr>
        <p:blipFill rotWithShape="1">
          <a:blip r:embed="rId3"/>
          <a:srcRect r="2784" b="26171"/>
          <a:stretch/>
        </p:blipFill>
        <p:spPr>
          <a:xfrm>
            <a:off x="5047901" y="1624643"/>
            <a:ext cx="6430784" cy="4516261"/>
          </a:xfrm>
          <a:prstGeom prst="rect">
            <a:avLst/>
          </a:prstGeom>
        </p:spPr>
      </p:pic>
      <p:pic>
        <p:nvPicPr>
          <p:cNvPr id="9" name="portfolio"/>
          <p:cNvPicPr>
            <a:picLocks noChangeAspect="1"/>
          </p:cNvPicPr>
          <p:nvPr/>
        </p:nvPicPr>
        <p:blipFill rotWithShape="1">
          <a:blip r:embed="rId4"/>
          <a:srcRect r="5251"/>
          <a:stretch/>
        </p:blipFill>
        <p:spPr>
          <a:xfrm>
            <a:off x="4695340" y="1440004"/>
            <a:ext cx="7081010" cy="4705331"/>
          </a:xfrm>
          <a:prstGeom prst="rect">
            <a:avLst/>
          </a:prstGeom>
        </p:spPr>
      </p:pic>
      <p:pic>
        <p:nvPicPr>
          <p:cNvPr id="11" name="brochure"/>
          <p:cNvPicPr>
            <a:picLocks noChangeAspect="1"/>
          </p:cNvPicPr>
          <p:nvPr/>
        </p:nvPicPr>
        <p:blipFill rotWithShape="1">
          <a:blip r:embed="rId5"/>
          <a:srcRect l="11073" r="9691"/>
          <a:stretch/>
        </p:blipFill>
        <p:spPr>
          <a:xfrm>
            <a:off x="5664119" y="1595775"/>
            <a:ext cx="5422924" cy="4543699"/>
          </a:xfrm>
          <a:prstGeom prst="rect">
            <a:avLst/>
          </a:prstGeom>
        </p:spPr>
      </p:pic>
      <p:pic>
        <p:nvPicPr>
          <p:cNvPr id="13" name="doc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9228" y="1638916"/>
            <a:ext cx="6148400" cy="4584121"/>
          </a:xfrm>
          <a:prstGeom prst="rect">
            <a:avLst/>
          </a:prstGeom>
        </p:spPr>
      </p:pic>
      <p:pic>
        <p:nvPicPr>
          <p:cNvPr id="15" name="style guid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9481" y="1624643"/>
            <a:ext cx="6527212" cy="4672375"/>
          </a:xfrm>
          <a:prstGeom prst="rect">
            <a:avLst/>
          </a:prstGeom>
        </p:spPr>
      </p:pic>
      <p:sp>
        <p:nvSpPr>
          <p:cNvPr id="12" name="http://emberjs.com/blog/"/>
          <p:cNvSpPr txBox="1">
            <a:spLocks/>
          </p:cNvSpPr>
          <p:nvPr/>
        </p:nvSpPr>
        <p:spPr>
          <a:xfrm>
            <a:off x="8900737" y="6139474"/>
            <a:ext cx="2577948" cy="299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http://emberjs.com/blog/</a:t>
            </a:r>
          </a:p>
        </p:txBody>
      </p:sp>
      <p:sp>
        <p:nvSpPr>
          <p:cNvPr id="10" name="http://www.meikenixdorf.com/"/>
          <p:cNvSpPr txBox="1">
            <a:spLocks/>
          </p:cNvSpPr>
          <p:nvPr/>
        </p:nvSpPr>
        <p:spPr>
          <a:xfrm>
            <a:off x="9012602" y="6168737"/>
            <a:ext cx="2577948" cy="299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http://www.meikenixdorf.com/</a:t>
            </a:r>
          </a:p>
        </p:txBody>
      </p:sp>
      <p:sp>
        <p:nvSpPr>
          <p:cNvPr id="14" name="http://www.isabelsbakery.com/"/>
          <p:cNvSpPr txBox="1">
            <a:spLocks/>
          </p:cNvSpPr>
          <p:nvPr/>
        </p:nvSpPr>
        <p:spPr>
          <a:xfrm>
            <a:off x="8502923" y="6147169"/>
            <a:ext cx="2577948" cy="299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http://www.isabelsbakery.com/</a:t>
            </a:r>
          </a:p>
        </p:txBody>
      </p:sp>
      <p:sp>
        <p:nvSpPr>
          <p:cNvPr id="16" name="http://facebook.github.io/react/docs/"/>
          <p:cNvSpPr txBox="1">
            <a:spLocks/>
          </p:cNvSpPr>
          <p:nvPr/>
        </p:nvSpPr>
        <p:spPr>
          <a:xfrm>
            <a:off x="7962957" y="6223037"/>
            <a:ext cx="3384671" cy="299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http://facebook.github.io/react/docs/</a:t>
            </a:r>
          </a:p>
        </p:txBody>
      </p:sp>
      <p:sp>
        <p:nvSpPr>
          <p:cNvPr id="17" name="http://styleguide.mailchimp.com/"/>
          <p:cNvSpPr txBox="1">
            <a:spLocks/>
          </p:cNvSpPr>
          <p:nvPr/>
        </p:nvSpPr>
        <p:spPr>
          <a:xfrm>
            <a:off x="8748337" y="6223037"/>
            <a:ext cx="2842213" cy="2996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/>
              <a:t>http://styleguide.mailchimp.com/</a:t>
            </a:r>
          </a:p>
        </p:txBody>
      </p:sp>
    </p:spTree>
    <p:extLst>
      <p:ext uri="{BB962C8B-B14F-4D97-AF65-F5344CB8AC3E}">
        <p14:creationId xmlns:p14="http://schemas.microsoft.com/office/powerpoint/2010/main" val="291111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0" grpId="0"/>
      <p:bldP spid="10" grpId="1"/>
      <p:bldP spid="14" grpId="0"/>
      <p:bldP spid="14" grpId="1"/>
      <p:bldP spid="16" grpId="0"/>
      <p:bldP spid="16" grpId="1"/>
      <p:bldP spid="1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STAY DYNAMIC?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9607" y="1452331"/>
            <a:ext cx="4216074" cy="4716406"/>
          </a:xfrm>
        </p:spPr>
        <p:txBody>
          <a:bodyPr>
            <a:normAutofit/>
          </a:bodyPr>
          <a:lstStyle/>
          <a:p>
            <a:r>
              <a:rPr lang="en-US" dirty="0"/>
              <a:t>Your content changes A LOT</a:t>
            </a:r>
          </a:p>
          <a:p>
            <a:pPr lvl="1"/>
            <a:r>
              <a:rPr lang="en-US" dirty="0"/>
              <a:t>Every content change rebuilds the site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34" y="1500077"/>
            <a:ext cx="6683566" cy="521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6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STAY DYNAMIC?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content is truly dynamic</a:t>
            </a:r>
          </a:p>
          <a:p>
            <a:pPr lvl="1"/>
            <a:r>
              <a:rPr lang="en-US" dirty="0"/>
              <a:t>User-based content</a:t>
            </a:r>
          </a:p>
          <a:p>
            <a:pPr lvl="1"/>
            <a:r>
              <a:rPr lang="en-US" dirty="0"/>
              <a:t>Complex filtering and searching </a:t>
            </a:r>
          </a:p>
          <a:p>
            <a:pPr lvl="1"/>
            <a:r>
              <a:rPr lang="en-US" dirty="0"/>
              <a:t>Extensive product taxonomies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256" y="1584960"/>
            <a:ext cx="594844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8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STAY DYNAMIC?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scared of the command line</a:t>
            </a:r>
          </a:p>
          <a:p>
            <a:pPr lvl="1"/>
            <a:r>
              <a:rPr lang="en-US" dirty="0"/>
              <a:t>Though now is a good time not to be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200" y="1622578"/>
            <a:ext cx="39433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228" y="589886"/>
            <a:ext cx="9081175" cy="542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6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STAY DYNAMIC?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9607" y="1452331"/>
            <a:ext cx="6381210" cy="4716406"/>
          </a:xfrm>
        </p:spPr>
        <p:txBody>
          <a:bodyPr>
            <a:normAutofit/>
          </a:bodyPr>
          <a:lstStyle/>
          <a:p>
            <a:r>
              <a:rPr lang="en-US" dirty="0"/>
              <a:t>Your content authors lack technical skill and/or courage</a:t>
            </a:r>
          </a:p>
          <a:p>
            <a:pPr lvl="1"/>
            <a:r>
              <a:rPr lang="en-US" dirty="0"/>
              <a:t>Content is written with a templating language</a:t>
            </a:r>
          </a:p>
          <a:p>
            <a:pPr lvl="1"/>
            <a:r>
              <a:rPr lang="en-US" dirty="0"/>
              <a:t>There are admin UI’s, but all have challenges</a:t>
            </a:r>
          </a:p>
          <a:p>
            <a:pPr lvl="2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675" y="1617815"/>
            <a:ext cx="39528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3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UI 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Hexo</a:t>
            </a:r>
            <a:r>
              <a:rPr lang="en-US" dirty="0"/>
              <a:t> Admin</a:t>
            </a:r>
          </a:p>
          <a:p>
            <a:pPr lvl="1"/>
            <a:r>
              <a:rPr lang="en-US" dirty="0"/>
              <a:t>Lacks features</a:t>
            </a:r>
          </a:p>
          <a:p>
            <a:r>
              <a:rPr lang="en-US" dirty="0" err="1"/>
              <a:t>Netlify</a:t>
            </a:r>
            <a:r>
              <a:rPr lang="en-US" dirty="0"/>
              <a:t> CMS</a:t>
            </a:r>
          </a:p>
          <a:p>
            <a:pPr lvl="1"/>
            <a:r>
              <a:rPr lang="en-US" dirty="0"/>
              <a:t>Lacks features</a:t>
            </a:r>
          </a:p>
          <a:p>
            <a:r>
              <a:rPr lang="en-US" dirty="0" err="1"/>
              <a:t>CloudCannon</a:t>
            </a:r>
            <a:endParaRPr lang="en-US" dirty="0"/>
          </a:p>
          <a:p>
            <a:pPr lvl="1"/>
            <a:r>
              <a:rPr lang="en-US" dirty="0"/>
              <a:t>Jekyll only</a:t>
            </a:r>
          </a:p>
          <a:p>
            <a:r>
              <a:rPr lang="en-US" dirty="0" err="1"/>
              <a:t>Contentful</a:t>
            </a:r>
            <a:endParaRPr lang="en-US" dirty="0"/>
          </a:p>
          <a:p>
            <a:pPr lvl="1"/>
            <a:r>
              <a:rPr lang="en-US" dirty="0"/>
              <a:t>Still uses markdown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Contentfu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559" y="1314424"/>
            <a:ext cx="7364128" cy="4991126"/>
          </a:xfrm>
          <a:prstGeom prst="rect">
            <a:avLst/>
          </a:prstGeom>
        </p:spPr>
      </p:pic>
      <p:pic>
        <p:nvPicPr>
          <p:cNvPr id="8" name="Hex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558" y="1314424"/>
            <a:ext cx="7476521" cy="4380518"/>
          </a:xfrm>
          <a:prstGeom prst="rect">
            <a:avLst/>
          </a:prstGeom>
        </p:spPr>
      </p:pic>
      <p:pic>
        <p:nvPicPr>
          <p:cNvPr id="9" name="Netlif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921" y="1314424"/>
            <a:ext cx="7401709" cy="3683695"/>
          </a:xfrm>
          <a:prstGeom prst="rect">
            <a:avLst/>
          </a:prstGeom>
        </p:spPr>
      </p:pic>
      <p:pic>
        <p:nvPicPr>
          <p:cNvPr id="10" name="CloudCannon" descr="Front Mat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148" y="1314424"/>
            <a:ext cx="7248092" cy="453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37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0606" y="1122363"/>
            <a:ext cx="10410368" cy="2387600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HOW DO I GET STARTED?</a:t>
            </a:r>
            <a:endParaRPr lang="en-US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0605" y="3602038"/>
            <a:ext cx="7975283" cy="1655762"/>
          </a:xfrm>
        </p:spPr>
        <p:txBody>
          <a:bodyPr/>
          <a:lstStyle/>
          <a:p>
            <a:r>
              <a:rPr lang="en-US" dirty="0"/>
              <a:t>CHOOSING A STATIC GENERATOR</a:t>
            </a:r>
          </a:p>
        </p:txBody>
      </p:sp>
    </p:spTree>
    <p:extLst>
      <p:ext uri="{BB962C8B-B14F-4D97-AF65-F5344CB8AC3E}">
        <p14:creationId xmlns:p14="http://schemas.microsoft.com/office/powerpoint/2010/main" val="314043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IS RIGHT FOR ME?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It depends on your criteria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200" y="1533525"/>
            <a:ext cx="39433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0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CRITERIA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Engine language</a:t>
            </a:r>
          </a:p>
          <a:p>
            <a:r>
              <a:rPr lang="en-US" dirty="0"/>
              <a:t>Templating language</a:t>
            </a:r>
          </a:p>
          <a:p>
            <a:r>
              <a:rPr lang="en-US" dirty="0"/>
              <a:t>Simplicity vs customization</a:t>
            </a:r>
          </a:p>
          <a:p>
            <a:r>
              <a:rPr lang="en-US" dirty="0"/>
              <a:t>Plugin support</a:t>
            </a:r>
          </a:p>
          <a:p>
            <a:r>
              <a:rPr lang="en-US" dirty="0" err="1"/>
              <a:t>Frontmatter</a:t>
            </a:r>
            <a:r>
              <a:rPr lang="en-US" dirty="0"/>
              <a:t> support</a:t>
            </a:r>
          </a:p>
        </p:txBody>
      </p:sp>
    </p:spTree>
    <p:extLst>
      <p:ext uri="{BB962C8B-B14F-4D97-AF65-F5344CB8AC3E}">
        <p14:creationId xmlns:p14="http://schemas.microsoft.com/office/powerpoint/2010/main" val="209096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FRONTMATTER</a:t>
            </a:r>
          </a:p>
        </p:txBody>
      </p:sp>
      <p:pic>
        <p:nvPicPr>
          <p:cNvPr id="7" name="definitio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746" y="1631229"/>
            <a:ext cx="6764664" cy="2664500"/>
          </a:xfrm>
          <a:prstGeom prst="rect">
            <a:avLst/>
          </a:prstGeom>
        </p:spPr>
      </p:pic>
      <p:sp>
        <p:nvSpPr>
          <p:cNvPr id="3" name="Frontmatter"/>
          <p:cNvSpPr>
            <a:spLocks noGrp="1"/>
          </p:cNvSpPr>
          <p:nvPr>
            <p:ph type="body" sz="quarter" idx="10"/>
          </p:nvPr>
        </p:nvSpPr>
        <p:spPr>
          <a:xfrm>
            <a:off x="635654" y="1034355"/>
            <a:ext cx="4565359" cy="4247429"/>
          </a:xfrm>
        </p:spPr>
        <p:txBody>
          <a:bodyPr>
            <a:normAutofit/>
          </a:bodyPr>
          <a:lstStyle/>
          <a:p>
            <a:r>
              <a:rPr lang="en-US" dirty="0"/>
              <a:t>This is </a:t>
            </a:r>
            <a:r>
              <a:rPr lang="en-US" dirty="0" err="1"/>
              <a:t>frontmatter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25238" y="1850768"/>
            <a:ext cx="3775182" cy="358560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r="65503" b="87441"/>
          <a:stretch/>
        </p:blipFill>
        <p:spPr>
          <a:xfrm>
            <a:off x="940573" y="1570423"/>
            <a:ext cx="1293110" cy="2515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929" y="1885246"/>
            <a:ext cx="3734491" cy="3464448"/>
          </a:xfrm>
          <a:prstGeom prst="rect">
            <a:avLst/>
          </a:prstGeom>
        </p:spPr>
      </p:pic>
      <p:sp>
        <p:nvSpPr>
          <p:cNvPr id="18" name="Not frontmatter"/>
          <p:cNvSpPr txBox="1">
            <a:spLocks/>
          </p:cNvSpPr>
          <p:nvPr/>
        </p:nvSpPr>
        <p:spPr>
          <a:xfrm>
            <a:off x="6106594" y="1034355"/>
            <a:ext cx="4565359" cy="4247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not </a:t>
            </a:r>
            <a:r>
              <a:rPr lang="en-US" dirty="0" err="1"/>
              <a:t>frontmatter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r="63980" b="84819"/>
          <a:stretch/>
        </p:blipFill>
        <p:spPr>
          <a:xfrm>
            <a:off x="6313621" y="1620212"/>
            <a:ext cx="1572135" cy="26503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434600" y="1871087"/>
            <a:ext cx="3954306" cy="1670795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09" y="1906533"/>
            <a:ext cx="3797464" cy="15439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r="65503" b="87441"/>
          <a:stretch/>
        </p:blipFill>
        <p:spPr>
          <a:xfrm>
            <a:off x="6345382" y="3628225"/>
            <a:ext cx="1293110" cy="25150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436330" y="3879101"/>
            <a:ext cx="3952576" cy="223941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8609" y="3927688"/>
            <a:ext cx="3523668" cy="214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7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  <p:bldP spid="18" grpId="0"/>
      <p:bldP spid="16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 txBox="1">
            <a:spLocks/>
          </p:cNvSpPr>
          <p:nvPr/>
        </p:nvSpPr>
        <p:spPr>
          <a:xfrm>
            <a:off x="1370349" y="3591500"/>
            <a:ext cx="3701669" cy="4160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Support</a:t>
            </a:r>
          </a:p>
          <a:p>
            <a:r>
              <a:rPr lang="en-US" dirty="0"/>
              <a:t>Themes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6860893" y="3587344"/>
            <a:ext cx="4230478" cy="4164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 JavaScript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28714" y="2712466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PRO</a:t>
            </a:r>
            <a:endParaRPr lang="en-US" sz="200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70838" y="2712465"/>
            <a:ext cx="1210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CON</a:t>
            </a:r>
            <a:endParaRPr lang="en-US" sz="200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5" name="Picture 10" descr="1424055625jekyll.png (573×25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51" y="1235427"/>
            <a:ext cx="2467449" cy="109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OPTIONS</a:t>
            </a:r>
          </a:p>
        </p:txBody>
      </p:sp>
    </p:spTree>
    <p:extLst>
      <p:ext uri="{BB962C8B-B14F-4D97-AF65-F5344CB8AC3E}">
        <p14:creationId xmlns:p14="http://schemas.microsoft.com/office/powerpoint/2010/main" val="93938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 txBox="1">
            <a:spLocks/>
          </p:cNvSpPr>
          <p:nvPr/>
        </p:nvSpPr>
        <p:spPr>
          <a:xfrm>
            <a:off x="1370349" y="3591504"/>
            <a:ext cx="3701669" cy="4160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</a:t>
            </a:r>
          </a:p>
          <a:p>
            <a:r>
              <a:rPr lang="en-US" dirty="0"/>
              <a:t>Support</a:t>
            </a:r>
          </a:p>
          <a:p>
            <a:r>
              <a:rPr lang="en-US" dirty="0"/>
              <a:t>Themes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6860893" y="3587348"/>
            <a:ext cx="4230478" cy="4164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Low extensibility</a:t>
            </a:r>
          </a:p>
          <a:p>
            <a:r>
              <a:rPr lang="en-US" dirty="0"/>
              <a:t>Not JavaScript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28714" y="271247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PRO</a:t>
            </a:r>
            <a:endParaRPr lang="en-US" sz="200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70838" y="2712469"/>
            <a:ext cx="1210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CON</a:t>
            </a:r>
            <a:endParaRPr lang="en-US" sz="200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7" name="Picture 8" descr="hugo-logo.png (565×15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606" y="1427840"/>
            <a:ext cx="2484037" cy="6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OPTIONS</a:t>
            </a:r>
          </a:p>
        </p:txBody>
      </p:sp>
    </p:spTree>
    <p:extLst>
      <p:ext uri="{BB962C8B-B14F-4D97-AF65-F5344CB8AC3E}">
        <p14:creationId xmlns:p14="http://schemas.microsoft.com/office/powerpoint/2010/main" val="167816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 txBox="1">
            <a:spLocks/>
          </p:cNvSpPr>
          <p:nvPr/>
        </p:nvSpPr>
        <p:spPr>
          <a:xfrm>
            <a:off x="1370349" y="3591501"/>
            <a:ext cx="3701669" cy="4160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Simple</a:t>
            </a:r>
          </a:p>
          <a:p>
            <a:r>
              <a:rPr lang="en-US" dirty="0"/>
              <a:t>Support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6860893" y="3587345"/>
            <a:ext cx="4230478" cy="4164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Opinionated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28714" y="2712467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PRO</a:t>
            </a:r>
            <a:endParaRPr lang="en-US" sz="200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70838" y="2712466"/>
            <a:ext cx="1210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CON</a:t>
            </a:r>
            <a:endParaRPr lang="en-US" sz="200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771" y="1478787"/>
            <a:ext cx="2266950" cy="5619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OPTIONS</a:t>
            </a:r>
          </a:p>
        </p:txBody>
      </p:sp>
    </p:spTree>
    <p:extLst>
      <p:ext uri="{BB962C8B-B14F-4D97-AF65-F5344CB8AC3E}">
        <p14:creationId xmlns:p14="http://schemas.microsoft.com/office/powerpoint/2010/main" val="340240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 txBox="1">
            <a:spLocks/>
          </p:cNvSpPr>
          <p:nvPr/>
        </p:nvSpPr>
        <p:spPr>
          <a:xfrm>
            <a:off x="1370349" y="3591503"/>
            <a:ext cx="3701669" cy="4160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Simple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6860893" y="3587347"/>
            <a:ext cx="4230478" cy="4164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Low extensibility</a:t>
            </a:r>
          </a:p>
          <a:p>
            <a:r>
              <a:rPr lang="en-US" dirty="0"/>
              <a:t>No </a:t>
            </a:r>
            <a:r>
              <a:rPr lang="en-US" dirty="0" err="1"/>
              <a:t>frontmatter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28714" y="2712469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PRO</a:t>
            </a:r>
            <a:endParaRPr lang="en-US" sz="200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70838" y="2712468"/>
            <a:ext cx="1210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CON</a:t>
            </a:r>
            <a:endParaRPr lang="en-US" sz="200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0" t="23115" r="14170" b="22993"/>
          <a:stretch/>
        </p:blipFill>
        <p:spPr>
          <a:xfrm>
            <a:off x="4860606" y="1255105"/>
            <a:ext cx="2463280" cy="100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OPTIONS</a:t>
            </a:r>
          </a:p>
        </p:txBody>
      </p:sp>
    </p:spTree>
    <p:extLst>
      <p:ext uri="{BB962C8B-B14F-4D97-AF65-F5344CB8AC3E}">
        <p14:creationId xmlns:p14="http://schemas.microsoft.com/office/powerpoint/2010/main" val="342019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15343"/>
          <a:stretch/>
        </p:blipFill>
        <p:spPr>
          <a:xfrm>
            <a:off x="3381375" y="2227530"/>
            <a:ext cx="5429250" cy="240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7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 txBox="1">
            <a:spLocks/>
          </p:cNvSpPr>
          <p:nvPr/>
        </p:nvSpPr>
        <p:spPr>
          <a:xfrm>
            <a:off x="1370349" y="3591502"/>
            <a:ext cx="3701669" cy="4160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Extensible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6860893" y="3587346"/>
            <a:ext cx="4230478" cy="4164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4013" indent="-354013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SzPct val="115000"/>
              <a:buFont typeface="Wingdings" charset="2"/>
              <a:buChar char="§"/>
              <a:tabLst/>
              <a:defRPr sz="280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1788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SzPct val="115000"/>
              <a:buFont typeface="Wingdings" charset="2"/>
              <a:buChar char="§"/>
              <a:tabLst/>
              <a:defRPr sz="24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663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20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795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19263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60575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01888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4788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6100" indent="-341313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600"/>
              </a:spcAft>
              <a:buClr>
                <a:schemeClr val="accent5"/>
              </a:buClr>
              <a:buSzPct val="115000"/>
              <a:buFont typeface="Wingdings" charset="2"/>
              <a:buChar char="§"/>
              <a:tabLst/>
              <a:defRPr sz="18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Difficult to set up</a:t>
            </a:r>
          </a:p>
          <a:p>
            <a:r>
              <a:rPr lang="en-US" dirty="0"/>
              <a:t>Poor documentation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28714" y="2712468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PRO</a:t>
            </a:r>
            <a:endParaRPr lang="en-US" sz="200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70838" y="2712467"/>
            <a:ext cx="1210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CON</a:t>
            </a:r>
            <a:endParaRPr lang="en-US" sz="2000" b="1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763" y="1377672"/>
            <a:ext cx="3398474" cy="76420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OPTIONS</a:t>
            </a:r>
          </a:p>
        </p:txBody>
      </p:sp>
    </p:spTree>
    <p:extLst>
      <p:ext uri="{BB962C8B-B14F-4D97-AF65-F5344CB8AC3E}">
        <p14:creationId xmlns:p14="http://schemas.microsoft.com/office/powerpoint/2010/main" val="65246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0606" y="1122363"/>
            <a:ext cx="10410368" cy="2387600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HOW DO I HOST A “STATIC” SITE?</a:t>
            </a:r>
            <a:endParaRPr lang="en-US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0605" y="3602038"/>
            <a:ext cx="7975283" cy="1655762"/>
          </a:xfrm>
        </p:spPr>
        <p:txBody>
          <a:bodyPr/>
          <a:lstStyle/>
          <a:p>
            <a:r>
              <a:rPr lang="en-US" dirty="0"/>
              <a:t>It’s just static files!</a:t>
            </a:r>
          </a:p>
        </p:txBody>
      </p:sp>
    </p:spTree>
    <p:extLst>
      <p:ext uri="{BB962C8B-B14F-4D97-AF65-F5344CB8AC3E}">
        <p14:creationId xmlns:p14="http://schemas.microsoft.com/office/powerpoint/2010/main" val="275631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HOST A “STATIC” SITE?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Anywhere</a:t>
            </a:r>
          </a:p>
          <a:p>
            <a:r>
              <a:rPr lang="en-US" dirty="0"/>
              <a:t>Your existing infrastructure</a:t>
            </a:r>
          </a:p>
          <a:p>
            <a:r>
              <a:rPr lang="en-US" dirty="0"/>
              <a:t>Amazon S3</a:t>
            </a:r>
          </a:p>
          <a:p>
            <a:r>
              <a:rPr lang="en-US" dirty="0" err="1"/>
              <a:t>Github</a:t>
            </a:r>
            <a:r>
              <a:rPr lang="en-US" dirty="0"/>
              <a:t> Pages (or </a:t>
            </a:r>
            <a:r>
              <a:rPr lang="en-US" dirty="0" err="1"/>
              <a:t>BitBucket</a:t>
            </a:r>
            <a:r>
              <a:rPr lang="en-US" dirty="0"/>
              <a:t>)</a:t>
            </a:r>
          </a:p>
          <a:p>
            <a:r>
              <a:rPr lang="en-US" dirty="0"/>
              <a:t>Static hosting providers</a:t>
            </a:r>
          </a:p>
          <a:p>
            <a:pPr lvl="1"/>
            <a:r>
              <a:rPr lang="en-US" dirty="0" err="1"/>
              <a:t>Netlify</a:t>
            </a:r>
            <a:endParaRPr lang="en-US" dirty="0"/>
          </a:p>
          <a:p>
            <a:pPr lvl="1"/>
            <a:r>
              <a:rPr lang="en-US" dirty="0"/>
              <a:t>Aerobatic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6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0606" y="1122363"/>
            <a:ext cx="10410368" cy="2387600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WHERE IS “STATIC” HEADED?</a:t>
            </a:r>
            <a:endParaRPr lang="en-US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0605" y="3602038"/>
            <a:ext cx="7975283" cy="1655762"/>
          </a:xfrm>
        </p:spPr>
        <p:txBody>
          <a:bodyPr/>
          <a:lstStyle/>
          <a:p>
            <a:r>
              <a:rPr lang="en-US" dirty="0"/>
              <a:t>Where we’re going, we don’t need….</a:t>
            </a:r>
            <a:r>
              <a:rPr lang="en-US" dirty="0" err="1"/>
              <a:t>backends</a:t>
            </a:r>
            <a:r>
              <a:rPr lang="en-US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86247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“STATIC” HEADED?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the nerds</a:t>
            </a:r>
          </a:p>
          <a:p>
            <a:pPr lvl="1"/>
            <a:r>
              <a:rPr lang="en-US" dirty="0"/>
              <a:t>There’s no reason not to go static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674" y="1627340"/>
            <a:ext cx="39528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9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“STATIC” HEADED?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the general audience</a:t>
            </a:r>
          </a:p>
          <a:p>
            <a:pPr lvl="1"/>
            <a:r>
              <a:rPr lang="en-US" dirty="0"/>
              <a:t>It needs to be easier to write content</a:t>
            </a:r>
          </a:p>
          <a:p>
            <a:pPr lvl="1"/>
            <a:r>
              <a:rPr lang="en-US" dirty="0"/>
              <a:t>We are getting there!</a:t>
            </a:r>
          </a:p>
          <a:p>
            <a:pPr lvl="1"/>
            <a:r>
              <a:rPr lang="en-US" dirty="0">
                <a:hlinkClick r:id="rId3"/>
              </a:rPr>
              <a:t>www.staticgen.com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150" y="1617815"/>
            <a:ext cx="39624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3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4269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203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750" y="672029"/>
            <a:ext cx="5250868" cy="4634263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hlinkClick r:id="rId3"/>
              </a:rPr>
              <a:t>www.staticgen.com</a:t>
            </a:r>
            <a:endParaRPr lang="en-US" dirty="0"/>
          </a:p>
          <a:p>
            <a:r>
              <a:rPr lang="en-US" dirty="0">
                <a:hlinkClick r:id="rId4"/>
              </a:rPr>
              <a:t>www.nodejs.org</a:t>
            </a:r>
          </a:p>
          <a:p>
            <a:r>
              <a:rPr lang="en-US" dirty="0">
                <a:hlinkClick r:id="rId5"/>
              </a:rPr>
              <a:t>www.harpjs.com</a:t>
            </a:r>
            <a:endParaRPr lang="en-US" dirty="0"/>
          </a:p>
          <a:p>
            <a:r>
              <a:rPr lang="en-US" dirty="0">
                <a:hlinkClick r:id="rId4"/>
              </a:rPr>
              <a:t>www.netlify.com</a:t>
            </a:r>
            <a:endParaRPr lang="en-US" dirty="0"/>
          </a:p>
          <a:p>
            <a:r>
              <a:rPr lang="en-US" dirty="0">
                <a:hlinkClick r:id="rId6"/>
              </a:rPr>
              <a:t>www.contentful.com</a:t>
            </a:r>
            <a:endParaRPr lang="en-US" dirty="0"/>
          </a:p>
          <a:p>
            <a:r>
              <a:rPr lang="en-US" dirty="0">
                <a:hlinkClick r:id="rId7"/>
              </a:rPr>
              <a:t>www.aerobatic.com</a:t>
            </a:r>
            <a:endParaRPr lang="en-US" dirty="0"/>
          </a:p>
          <a:p>
            <a:r>
              <a:rPr lang="en-US" dirty="0">
                <a:hlinkClick r:id="rId8"/>
              </a:rPr>
              <a:t>www.jekyllrb.com</a:t>
            </a:r>
            <a:endParaRPr lang="en-US" dirty="0"/>
          </a:p>
          <a:p>
            <a:r>
              <a:rPr lang="en-US" dirty="0">
                <a:hlinkClick r:id="rId9"/>
              </a:rPr>
              <a:t>www.gohugo.io</a:t>
            </a:r>
            <a:endParaRPr lang="en-US" dirty="0"/>
          </a:p>
          <a:p>
            <a:r>
              <a:rPr lang="en-US" dirty="0">
                <a:hlinkClick r:id="rId10"/>
              </a:rPr>
              <a:t>www.metalsmith.com</a:t>
            </a:r>
            <a:endParaRPr lang="en-US" dirty="0"/>
          </a:p>
          <a:p>
            <a:r>
              <a:rPr lang="en-US" dirty="0">
                <a:hlinkClick r:id="rId11"/>
              </a:rPr>
              <a:t>www.roots.cx</a:t>
            </a:r>
            <a:endParaRPr lang="en-US" dirty="0"/>
          </a:p>
          <a:p>
            <a:r>
              <a:rPr lang="en-US" dirty="0">
                <a:hlinkClick r:id="rId12"/>
              </a:rPr>
              <a:t>www.github.com/netlify/netlify-cms</a:t>
            </a:r>
            <a:endParaRPr lang="en-US" dirty="0"/>
          </a:p>
          <a:p>
            <a:r>
              <a:rPr lang="en-US" dirty="0">
                <a:hlinkClick r:id="rId13"/>
              </a:rPr>
              <a:t>www.cloudcannon.com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5382" y="672029"/>
            <a:ext cx="5251311" cy="4634263"/>
          </a:xfrm>
        </p:spPr>
        <p:txBody>
          <a:bodyPr>
            <a:normAutofit fontScale="40000" lnSpcReduction="20000"/>
          </a:bodyPr>
          <a:lstStyle/>
          <a:p>
            <a:r>
              <a:rPr lang="en-US" dirty="0">
                <a:hlinkClick r:id="rId14"/>
              </a:rPr>
              <a:t>www.hexo.io</a:t>
            </a:r>
            <a:endParaRPr lang="en-US" dirty="0"/>
          </a:p>
          <a:p>
            <a:r>
              <a:rPr lang="en-US" dirty="0">
                <a:hlinkClick r:id="rId15"/>
              </a:rPr>
              <a:t>www.snipcart.com</a:t>
            </a:r>
            <a:endParaRPr lang="en-US" dirty="0"/>
          </a:p>
          <a:p>
            <a:r>
              <a:rPr lang="en-US" dirty="0">
                <a:hlinkClick r:id="rId16"/>
              </a:rPr>
              <a:t>www.moltin.com</a:t>
            </a:r>
            <a:endParaRPr lang="en-US" dirty="0"/>
          </a:p>
          <a:p>
            <a:r>
              <a:rPr lang="en-US" dirty="0">
                <a:hlinkClick r:id="rId17"/>
              </a:rPr>
              <a:t>www.firebase.com</a:t>
            </a:r>
            <a:endParaRPr lang="en-US" dirty="0"/>
          </a:p>
          <a:p>
            <a:r>
              <a:rPr lang="en-US" dirty="0">
                <a:hlinkClick r:id="rId18"/>
              </a:rPr>
              <a:t>www.userapp.io</a:t>
            </a:r>
            <a:endParaRPr lang="en-US" dirty="0"/>
          </a:p>
          <a:p>
            <a:r>
              <a:rPr lang="en-US" dirty="0">
                <a:hlinkClick r:id="rId19"/>
              </a:rPr>
              <a:t>www.lunr.js</a:t>
            </a:r>
            <a:endParaRPr lang="en-US" dirty="0"/>
          </a:p>
          <a:p>
            <a:r>
              <a:rPr lang="en-US" dirty="0">
                <a:hlinkClick r:id="rId20"/>
              </a:rPr>
              <a:t>www.swiftype.com</a:t>
            </a:r>
            <a:endParaRPr lang="en-US" dirty="0"/>
          </a:p>
          <a:p>
            <a:r>
              <a:rPr lang="en-US" dirty="0">
                <a:hlinkClick r:id="rId21"/>
              </a:rPr>
              <a:t>www.list.js</a:t>
            </a:r>
            <a:endParaRPr lang="en-US" dirty="0"/>
          </a:p>
          <a:p>
            <a:r>
              <a:rPr lang="en-US" dirty="0">
                <a:hlinkClick r:id="rId22"/>
              </a:rPr>
              <a:t>www.formkeep.com</a:t>
            </a:r>
            <a:endParaRPr lang="en-US" dirty="0"/>
          </a:p>
          <a:p>
            <a:r>
              <a:rPr lang="en-US" dirty="0">
                <a:hlinkClick r:id="rId23"/>
              </a:rPr>
              <a:t>www.typeform.com</a:t>
            </a:r>
            <a:endParaRPr lang="en-US" dirty="0"/>
          </a:p>
          <a:p>
            <a:r>
              <a:rPr lang="en-US" dirty="0">
                <a:hlinkClick r:id="rId24"/>
              </a:rPr>
              <a:t>www.disqus.com</a:t>
            </a:r>
            <a:endParaRPr lang="en-US" dirty="0"/>
          </a:p>
          <a:p>
            <a:r>
              <a:rPr lang="en-US" dirty="0">
                <a:hlinkClick r:id="rId25"/>
              </a:rPr>
              <a:t>www.muut.com</a:t>
            </a:r>
            <a:endParaRPr lang="en-US" dirty="0"/>
          </a:p>
          <a:p>
            <a:r>
              <a:rPr lang="en-US" dirty="0">
                <a:hlinkClick r:id="rId26"/>
              </a:rPr>
              <a:t>www.discourse.org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6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https://www.flickr.com/photos/camarada_bakunin/3387283903</a:t>
            </a:r>
            <a:r>
              <a:rPr lang="en-US" dirty="0"/>
              <a:t> - </a:t>
            </a:r>
            <a:r>
              <a:rPr lang="en-US" dirty="0" err="1"/>
              <a:t>johnny</a:t>
            </a:r>
            <a:r>
              <a:rPr lang="en-US" dirty="0"/>
              <a:t> five</a:t>
            </a:r>
          </a:p>
          <a:p>
            <a:r>
              <a:rPr lang="en-US" dirty="0">
                <a:hlinkClick r:id="rId4"/>
              </a:rPr>
              <a:t>https://flic.kr/p/bF54DS</a:t>
            </a:r>
            <a:r>
              <a:rPr lang="en-US" dirty="0"/>
              <a:t> - mickey repeating</a:t>
            </a:r>
          </a:p>
          <a:p>
            <a:r>
              <a:rPr lang="en-US" dirty="0">
                <a:hlinkClick r:id="rId5"/>
              </a:rPr>
              <a:t>http://www.link-tothepast.com/wp-content/uploads/2015/01/wargames.jpg</a:t>
            </a:r>
            <a:r>
              <a:rPr lang="en-US" dirty="0"/>
              <a:t> - wargames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1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SLIPPERY SLOPE</a:t>
            </a:r>
          </a:p>
        </p:txBody>
      </p:sp>
      <p:pic>
        <p:nvPicPr>
          <p:cNvPr id="5" name="mcfly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1890566" y="1798453"/>
            <a:ext cx="4167334" cy="4505325"/>
          </a:xfrm>
          <a:prstGeom prst="rect">
            <a:avLst/>
          </a:prstGeom>
        </p:spPr>
      </p:pic>
      <p:pic>
        <p:nvPicPr>
          <p:cNvPr id="3" name="people need to kno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05" y="1632346"/>
            <a:ext cx="3970032" cy="1422231"/>
          </a:xfrm>
          <a:prstGeom prst="rect">
            <a:avLst/>
          </a:prstGeom>
        </p:spPr>
      </p:pic>
      <p:pic>
        <p:nvPicPr>
          <p:cNvPr id="6" name="imma make..."/>
          <p:cNvPicPr>
            <a:picLocks noChangeAspect="1"/>
          </p:cNvPicPr>
          <p:nvPr/>
        </p:nvPicPr>
        <p:blipFill rotWithShape="1">
          <a:blip r:embed="rId3"/>
          <a:srcRect l="50058" b="68027"/>
          <a:stretch/>
        </p:blipFill>
        <p:spPr>
          <a:xfrm>
            <a:off x="6096000" y="1927507"/>
            <a:ext cx="4195616" cy="1440506"/>
          </a:xfrm>
          <a:prstGeom prst="rect">
            <a:avLst/>
          </a:prstGeom>
        </p:spPr>
      </p:pic>
      <p:pic>
        <p:nvPicPr>
          <p:cNvPr id="7" name="i wonder what?"/>
          <p:cNvPicPr>
            <a:picLocks noChangeAspect="1"/>
          </p:cNvPicPr>
          <p:nvPr/>
        </p:nvPicPr>
        <p:blipFill rotWithShape="1">
          <a:blip r:embed="rId3"/>
          <a:srcRect l="50058" t="31974" b="31591"/>
          <a:stretch/>
        </p:blipFill>
        <p:spPr>
          <a:xfrm>
            <a:off x="6096000" y="2288220"/>
            <a:ext cx="4195616" cy="1641512"/>
          </a:xfrm>
          <a:prstGeom prst="rect">
            <a:avLst/>
          </a:prstGeom>
        </p:spPr>
      </p:pic>
      <p:pic>
        <p:nvPicPr>
          <p:cNvPr id="8" name="meh...wordpress."/>
          <p:cNvPicPr>
            <a:picLocks noChangeAspect="1"/>
          </p:cNvPicPr>
          <p:nvPr/>
        </p:nvPicPr>
        <p:blipFill rotWithShape="1">
          <a:blip r:embed="rId3"/>
          <a:srcRect l="49605" t="68408"/>
          <a:stretch/>
        </p:blipFill>
        <p:spPr>
          <a:xfrm>
            <a:off x="6096000" y="2664096"/>
            <a:ext cx="4233716" cy="142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8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SLIPPERY SLOPE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44" y="1500098"/>
            <a:ext cx="8466668" cy="506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2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entare">
      <a:dk1>
        <a:srgbClr val="333333"/>
      </a:dk1>
      <a:lt1>
        <a:srgbClr val="FFFFFF"/>
      </a:lt1>
      <a:dk2>
        <a:srgbClr val="565759"/>
      </a:dk2>
      <a:lt2>
        <a:srgbClr val="C9C9C9"/>
      </a:lt2>
      <a:accent1>
        <a:srgbClr val="37226A"/>
      </a:accent1>
      <a:accent2>
        <a:srgbClr val="C0D62E"/>
      </a:accent2>
      <a:accent3>
        <a:srgbClr val="F18A20"/>
      </a:accent3>
      <a:accent4>
        <a:srgbClr val="84BAC6"/>
      </a:accent4>
      <a:accent5>
        <a:srgbClr val="919A9B"/>
      </a:accent5>
      <a:accent6>
        <a:srgbClr val="61546F"/>
      </a:accent6>
      <a:hlink>
        <a:srgbClr val="F18A20"/>
      </a:hlink>
      <a:folHlink>
        <a:srgbClr val="BF6F2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D6EE220-5909-D84B-94F4-C43A1AFC6F2D}" vid="{1B1B8353-1164-C849-A694-829011573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Centare-Colors</Template>
  <TotalTime>5609</TotalTime>
  <Words>1902</Words>
  <Application>Microsoft Office PowerPoint</Application>
  <PresentationFormat>Widescreen</PresentationFormat>
  <Paragraphs>594</Paragraphs>
  <Slides>79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Calibri</vt:lpstr>
      <vt:lpstr>Wingdings</vt:lpstr>
      <vt:lpstr>Office Theme</vt:lpstr>
      <vt:lpstr>Back-ends? Where we’re going, we don’t need….back-ends……</vt:lpstr>
      <vt:lpstr>WHO IS THIS GUY?</vt:lpstr>
      <vt:lpstr>AN ABRIDGED HISTORY OF THE WEB</vt:lpstr>
      <vt:lpstr>PowerPoint Presentation</vt:lpstr>
      <vt:lpstr>PowerPoint Presentation</vt:lpstr>
      <vt:lpstr>PowerPoint Presentation</vt:lpstr>
      <vt:lpstr>PowerPoint Presentation</vt:lpstr>
      <vt:lpstr>THE SLIPPERY SLOPE</vt:lpstr>
      <vt:lpstr>THE SLIPPERY SLOPE</vt:lpstr>
      <vt:lpstr>THE ALLURE OF THE DYNAMIC CMS</vt:lpstr>
      <vt:lpstr>THE ALLURE OF THE DYNAMIC CMS</vt:lpstr>
      <vt:lpstr>THE ALLURE OF THE DYNAMIC CMS</vt:lpstr>
      <vt:lpstr>THE ALLURE OF THE DYNAMIC CMS</vt:lpstr>
      <vt:lpstr>A HERO RISES</vt:lpstr>
      <vt:lpstr>A HERO RISES</vt:lpstr>
      <vt:lpstr>A HERO RISES</vt:lpstr>
      <vt:lpstr>A HERO RISES</vt:lpstr>
      <vt:lpstr>SURPRISING NUMBERS</vt:lpstr>
      <vt:lpstr>SURPRISING NUMBERS</vt:lpstr>
      <vt:lpstr>SURPRISING NUMBERS</vt:lpstr>
      <vt:lpstr>PowerPoint Presentation</vt:lpstr>
      <vt:lpstr>WHAT DO YOU MEAN “STATIC”? </vt:lpstr>
      <vt:lpstr>DYNAMIC WEBSITES</vt:lpstr>
      <vt:lpstr>DYNAMIC WEBSITES</vt:lpstr>
      <vt:lpstr>“STATIC” WEBSITES</vt:lpstr>
      <vt:lpstr>“STATIC” WEBSITES</vt:lpstr>
      <vt:lpstr>DYNAMIC VS “STATIC”</vt:lpstr>
      <vt:lpstr>THINGS “STATIC” DOES NOT MEAN</vt:lpstr>
      <vt:lpstr>THINGS “STATIC” DOES NOT MEAN</vt:lpstr>
      <vt:lpstr>THINGS “STATIC” DOES NOT MEAN</vt:lpstr>
      <vt:lpstr>PowerPoint Presentation</vt:lpstr>
      <vt:lpstr> “M” IS FOR MARKUP</vt:lpstr>
      <vt:lpstr>PowerPoint Presentation</vt:lpstr>
      <vt:lpstr>PowerPoint Presentation</vt:lpstr>
      <vt:lpstr>HOW DO I INSTALL?</vt:lpstr>
      <vt:lpstr>HOW DO I CUSTOMIZE?</vt:lpstr>
      <vt:lpstr>HOW DO I WRITE CONTENT?</vt:lpstr>
      <vt:lpstr>TEMPLATING - EJS</vt:lpstr>
      <vt:lpstr>TEMPLATING - HANDLEBARS</vt:lpstr>
      <vt:lpstr>TEMPLATING - JADE</vt:lpstr>
      <vt:lpstr>MARKUP - MARKDOWN</vt:lpstr>
      <vt:lpstr>DEMO</vt:lpstr>
      <vt:lpstr> “A” IS FOR APIS,  “J” IS FOR JAVASCRIPT</vt:lpstr>
      <vt:lpstr>SOCIAL PLUGINS</vt:lpstr>
      <vt:lpstr>COMMENTS</vt:lpstr>
      <vt:lpstr>FORMS</vt:lpstr>
      <vt:lpstr>SITE SEARCH</vt:lpstr>
      <vt:lpstr>USER PROFILES</vt:lpstr>
      <vt:lpstr>COMMERCE</vt:lpstr>
      <vt:lpstr> WHY GO “STATIC”?</vt:lpstr>
      <vt:lpstr>WHY SHOULD YOU GO “STATIC”?</vt:lpstr>
      <vt:lpstr>WHY SHOULD YOU GO “STATIC”?</vt:lpstr>
      <vt:lpstr>WHY SHOULD YOU GO “STATIC”?</vt:lpstr>
      <vt:lpstr>WHY SHOULD YOU GO “STATIC”?</vt:lpstr>
      <vt:lpstr>WHY SHOULD YOU GO “STATIC”?</vt:lpstr>
      <vt:lpstr>WHEN SHOULD YOU GO “STATIC”?</vt:lpstr>
      <vt:lpstr>WHEN SHOULD YOU STAY DYNAMIC?</vt:lpstr>
      <vt:lpstr>WHEN SHOULD YOU STAY DYNAMIC?</vt:lpstr>
      <vt:lpstr>WHEN SHOULD YOU STAY DYNAMIC?</vt:lpstr>
      <vt:lpstr>WHEN SHOULD YOU STAY DYNAMIC?</vt:lpstr>
      <vt:lpstr>ADMIN UI CHALLENGES</vt:lpstr>
      <vt:lpstr> HOW DO I GET STARTED?</vt:lpstr>
      <vt:lpstr>WHICH ONE IS RIGHT FOR ME?</vt:lpstr>
      <vt:lpstr>POTENTIAL CRITERIA</vt:lpstr>
      <vt:lpstr>FRONTMATTER</vt:lpstr>
      <vt:lpstr>SOME OPTIONS</vt:lpstr>
      <vt:lpstr>SOME OPTIONS</vt:lpstr>
      <vt:lpstr>SOME OPTIONS</vt:lpstr>
      <vt:lpstr>SOME OPTIONS</vt:lpstr>
      <vt:lpstr>SOME OPTIONS</vt:lpstr>
      <vt:lpstr> HOW DO I HOST A “STATIC” SITE?</vt:lpstr>
      <vt:lpstr>HOW DO I HOST A “STATIC” SITE?</vt:lpstr>
      <vt:lpstr> WHERE IS “STATIC” HEADED?</vt:lpstr>
      <vt:lpstr>WHERE IS “STATIC” HEADED?</vt:lpstr>
      <vt:lpstr>WHERE IS “STATIC” HEADED?</vt:lpstr>
      <vt:lpstr>QUESTIONS?</vt:lpstr>
      <vt:lpstr>THANK YOU!</vt:lpstr>
      <vt:lpstr>RESOURCES</vt:lpstr>
      <vt:lpstr>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PRESENTATION</dc:title>
  <dc:creator>Rachel Krause</dc:creator>
  <cp:lastModifiedBy>Steven Hicks</cp:lastModifiedBy>
  <cp:revision>213</cp:revision>
  <dcterms:created xsi:type="dcterms:W3CDTF">2016-04-13T18:09:21Z</dcterms:created>
  <dcterms:modified xsi:type="dcterms:W3CDTF">2016-06-07T15:56:56Z</dcterms:modified>
</cp:coreProperties>
</file>